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56" r:id="rId5"/>
    <p:sldId id="257" r:id="rId6"/>
    <p:sldId id="258" r:id="rId7"/>
    <p:sldId id="259" r:id="rId8"/>
    <p:sldId id="260" r:id="rId9"/>
    <p:sldId id="267" r:id="rId10"/>
    <p:sldId id="268" r:id="rId11"/>
    <p:sldId id="261" r:id="rId12"/>
    <p:sldId id="262" r:id="rId13"/>
    <p:sldId id="269" r:id="rId14"/>
    <p:sldId id="270" r:id="rId15"/>
    <p:sldId id="263" r:id="rId16"/>
    <p:sldId id="264" r:id="rId17"/>
    <p:sldId id="272" r:id="rId18"/>
    <p:sldId id="273" r:id="rId19"/>
    <p:sldId id="265" r:id="rId20"/>
    <p:sldId id="266" r:id="rId21"/>
    <p:sldId id="274" r:id="rId22"/>
    <p:sldId id="276" r:id="rId23"/>
    <p:sldId id="277" r:id="rId24"/>
  </p:sldIdLst>
  <p:sldSz cx="18288000" cy="10287000"/>
  <p:notesSz cx="6858000" cy="9144000"/>
  <p:embeddedFontLst>
    <p:embeddedFont>
      <p:font typeface="Calibri (MS)" panose="020B0604020202020204" charset="0"/>
      <p:regular r:id="rId25"/>
    </p:embeddedFont>
    <p:embeddedFont>
      <p:font typeface="Calibri (MS) Bold" panose="020B0604020202020204" charset="0"/>
      <p:regular r:id="rId26"/>
    </p:embeddedFont>
    <p:embeddedFont>
      <p:font typeface="Calibri (MS) Italics" panose="020B0604020202020204" charset="0"/>
      <p:regular r:id="rId27"/>
    </p:embeddedFont>
    <p:embeddedFont>
      <p:font typeface="Calibri (MS) Light" panose="020B0604020202020204" charset="0"/>
      <p:regular r:id="rId28"/>
    </p:embeddedFont>
    <p:embeddedFont>
      <p:font typeface="Cormorant Garamond Bold Italics" panose="020B0604020202020204" charset="0"/>
      <p:regular r:id="rId29"/>
    </p:embeddedFont>
    <p:embeddedFont>
      <p:font typeface="Cormorant Garamond Medium Italics" panose="020B0604020202020204" charset="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50" d="100"/>
          <a:sy n="50" d="100"/>
        </p:scale>
        <p:origin x="300" y="-4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4.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font" Target="fonts/font6.fntdata"/><Relationship Id="rId8"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16.sv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14.sv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4.svg"/><Relationship Id="rId7" Type="http://schemas.openxmlformats.org/officeDocument/2006/relationships/image" Target="../media/image16.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1489"/>
        </a:solidFill>
        <a:effectLst/>
      </p:bgPr>
    </p:bg>
    <p:spTree>
      <p:nvGrpSpPr>
        <p:cNvPr id="1" name=""/>
        <p:cNvGrpSpPr/>
        <p:nvPr/>
      </p:nvGrpSpPr>
      <p:grpSpPr>
        <a:xfrm>
          <a:off x="0" y="0"/>
          <a:ext cx="0" cy="0"/>
          <a:chOff x="0" y="0"/>
          <a:chExt cx="0" cy="0"/>
        </a:xfrm>
      </p:grpSpPr>
      <p:grpSp>
        <p:nvGrpSpPr>
          <p:cNvPr id="2" name="Group 2"/>
          <p:cNvGrpSpPr/>
          <p:nvPr/>
        </p:nvGrpSpPr>
        <p:grpSpPr>
          <a:xfrm>
            <a:off x="1289145" y="108164"/>
            <a:ext cx="15672098" cy="2448958"/>
            <a:chOff x="-511726" y="-106011"/>
            <a:chExt cx="20896131" cy="3265277"/>
          </a:xfrm>
        </p:grpSpPr>
        <p:sp>
          <p:nvSpPr>
            <p:cNvPr id="3" name="TextBox 3"/>
            <p:cNvSpPr txBox="1"/>
            <p:nvPr/>
          </p:nvSpPr>
          <p:spPr>
            <a:xfrm>
              <a:off x="-397409" y="612915"/>
              <a:ext cx="20781814" cy="2546351"/>
            </a:xfrm>
            <a:prstGeom prst="rect">
              <a:avLst/>
            </a:prstGeom>
          </p:spPr>
          <p:txBody>
            <a:bodyPr lIns="0" tIns="0" rIns="0" bIns="0" rtlCol="0" anchor="t">
              <a:spAutoFit/>
            </a:bodyPr>
            <a:lstStyle/>
            <a:p>
              <a:pPr marL="0" lvl="0" indent="0" algn="ctr">
                <a:lnSpc>
                  <a:spcPts val="7179"/>
                </a:lnSpc>
              </a:pPr>
              <a:r>
                <a:rPr lang="en-US" sz="5982" b="1" dirty="0">
                  <a:solidFill>
                    <a:srgbClr val="FFFFFF"/>
                  </a:solidFill>
                  <a:latin typeface="Calibri (MS) Bold"/>
                  <a:ea typeface="Calibri (MS) Bold"/>
                  <a:cs typeface="Calibri (MS) Bold"/>
                  <a:sym typeface="Calibri (MS) Bold"/>
                </a:rPr>
                <a:t>JOHN A. LOGAN COLLEGE</a:t>
              </a:r>
            </a:p>
            <a:p>
              <a:pPr marL="0" lvl="0" indent="0" algn="ctr">
                <a:lnSpc>
                  <a:spcPts val="7179"/>
                </a:lnSpc>
              </a:pPr>
              <a:r>
                <a:rPr lang="en-US" sz="5982" b="1" dirty="0">
                  <a:solidFill>
                    <a:srgbClr val="FFFFFF"/>
                  </a:solidFill>
                  <a:latin typeface="Calibri (MS) Bold"/>
                  <a:ea typeface="Calibri (MS) Bold"/>
                  <a:cs typeface="Calibri (MS) Bold"/>
                  <a:sym typeface="Calibri (MS) Bold"/>
                </a:rPr>
                <a:t> SCORECARD</a:t>
              </a:r>
            </a:p>
          </p:txBody>
        </p:sp>
        <p:sp>
          <p:nvSpPr>
            <p:cNvPr id="4" name="TextBox 4"/>
            <p:cNvSpPr txBox="1"/>
            <p:nvPr/>
          </p:nvSpPr>
          <p:spPr>
            <a:xfrm>
              <a:off x="-511726" y="-106011"/>
              <a:ext cx="20781814" cy="749777"/>
            </a:xfrm>
            <a:prstGeom prst="rect">
              <a:avLst/>
            </a:prstGeom>
          </p:spPr>
          <p:txBody>
            <a:bodyPr lIns="0" tIns="0" rIns="0" bIns="0" rtlCol="0" anchor="t">
              <a:spAutoFit/>
            </a:bodyPr>
            <a:lstStyle/>
            <a:p>
              <a:pPr marL="0" lvl="0" indent="0" algn="r">
                <a:lnSpc>
                  <a:spcPts val="4604"/>
                </a:lnSpc>
              </a:pPr>
              <a:r>
                <a:rPr lang="en-US" sz="3288" b="1" i="1" dirty="0">
                  <a:solidFill>
                    <a:srgbClr val="FFFFFF"/>
                  </a:solidFill>
                  <a:latin typeface="Cormorant Garamond Medium Italics"/>
                  <a:ea typeface="Cormorant Garamond Medium Italics"/>
                  <a:cs typeface="Cormorant Garamond Medium Italics"/>
                  <a:sym typeface="Cormorant Garamond Medium Italics"/>
                </a:rPr>
                <a:t>December</a:t>
              </a:r>
              <a:r>
                <a:rPr lang="en-US" sz="3288" b="1" i="1" dirty="0">
                  <a:solidFill>
                    <a:srgbClr val="101112"/>
                  </a:solidFill>
                  <a:latin typeface="Cormorant Garamond Medium Italics"/>
                  <a:ea typeface="Cormorant Garamond Medium Italics"/>
                  <a:cs typeface="Cormorant Garamond Medium Italics"/>
                  <a:sym typeface="Cormorant Garamond Medium Italics"/>
                </a:rPr>
                <a:t> </a:t>
              </a:r>
              <a:r>
                <a:rPr lang="en-US" sz="3288" b="1" i="1" dirty="0">
                  <a:solidFill>
                    <a:srgbClr val="FFFFFF"/>
                  </a:solidFill>
                  <a:latin typeface="Cormorant Garamond Medium Italics"/>
                  <a:ea typeface="Cormorant Garamond Medium Italics"/>
                  <a:cs typeface="Cormorant Garamond Medium Italics"/>
                  <a:sym typeface="Cormorant Garamond Medium Italics"/>
                </a:rPr>
                <a:t>2025</a:t>
              </a:r>
            </a:p>
          </p:txBody>
        </p:sp>
      </p:grpSp>
      <p:sp>
        <p:nvSpPr>
          <p:cNvPr id="5" name="TextBox 5"/>
          <p:cNvSpPr txBox="1"/>
          <p:nvPr/>
        </p:nvSpPr>
        <p:spPr>
          <a:xfrm>
            <a:off x="1052763" y="8801100"/>
            <a:ext cx="16230600" cy="594995"/>
          </a:xfrm>
          <a:prstGeom prst="rect">
            <a:avLst/>
          </a:prstGeom>
        </p:spPr>
        <p:txBody>
          <a:bodyPr lIns="0" tIns="0" rIns="0" bIns="0" rtlCol="0" anchor="t">
            <a:spAutoFit/>
          </a:bodyPr>
          <a:lstStyle/>
          <a:p>
            <a:pPr marL="0" lvl="0" indent="0" algn="ctr">
              <a:lnSpc>
                <a:spcPts val="4480"/>
              </a:lnSpc>
            </a:pPr>
            <a:r>
              <a:rPr lang="en-US" sz="3200" b="1" dirty="0">
                <a:solidFill>
                  <a:srgbClr val="FFFFFF"/>
                </a:solidFill>
                <a:latin typeface="Calibri (MS) Bold"/>
                <a:ea typeface="Calibri (MS) Bold"/>
                <a:cs typeface="Calibri (MS) Bold"/>
                <a:sym typeface="Calibri (MS) Bold"/>
              </a:rPr>
              <a:t>PATHWAY TO SUCCESS </a:t>
            </a:r>
          </a:p>
        </p:txBody>
      </p:sp>
      <p:sp>
        <p:nvSpPr>
          <p:cNvPr id="6" name="Freeform 6"/>
          <p:cNvSpPr/>
          <p:nvPr/>
        </p:nvSpPr>
        <p:spPr>
          <a:xfrm>
            <a:off x="3458051" y="2747621"/>
            <a:ext cx="11248549" cy="5672480"/>
          </a:xfrm>
          <a:custGeom>
            <a:avLst/>
            <a:gdLst/>
            <a:ahLst/>
            <a:cxnLst/>
            <a:rect l="l" t="t" r="r" b="b"/>
            <a:pathLst>
              <a:path w="11371899" h="6388939">
                <a:moveTo>
                  <a:pt x="0" y="0"/>
                </a:moveTo>
                <a:lnTo>
                  <a:pt x="11371898" y="0"/>
                </a:lnTo>
                <a:lnTo>
                  <a:pt x="11371898" y="6388939"/>
                </a:lnTo>
                <a:lnTo>
                  <a:pt x="0" y="6388939"/>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1489"/>
        </a:solidFill>
        <a:effectLst/>
      </p:bgPr>
    </p:bg>
    <p:spTree>
      <p:nvGrpSpPr>
        <p:cNvPr id="1" name="">
          <a:extLst>
            <a:ext uri="{FF2B5EF4-FFF2-40B4-BE49-F238E27FC236}">
              <a16:creationId xmlns:a16="http://schemas.microsoft.com/office/drawing/2014/main" id="{57728046-F098-3D9D-0625-594B018E6E0E}"/>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D7162CC7-BC59-0749-0CB5-1E6BD436700E}"/>
              </a:ext>
            </a:extLst>
          </p:cNvPr>
          <p:cNvSpPr txBox="1"/>
          <p:nvPr/>
        </p:nvSpPr>
        <p:spPr>
          <a:xfrm>
            <a:off x="609600" y="342900"/>
            <a:ext cx="15087600" cy="4860561"/>
          </a:xfrm>
          <a:prstGeom prst="rect">
            <a:avLst/>
          </a:prstGeom>
        </p:spPr>
        <p:txBody>
          <a:bodyPr wrap="square" lIns="0" tIns="0" rIns="0" bIns="0" rtlCol="0" anchor="t">
            <a:spAutoFit/>
          </a:bodyPr>
          <a:lstStyle/>
          <a:p>
            <a:pPr marL="0" lvl="0" indent="0" algn="l">
              <a:lnSpc>
                <a:spcPts val="5400"/>
              </a:lnSpc>
            </a:pPr>
            <a:r>
              <a:rPr lang="en-US" sz="5500" b="1" dirty="0">
                <a:solidFill>
                  <a:schemeClr val="bg1"/>
                </a:solidFill>
                <a:latin typeface="Calibri (MS) Bold" panose="020B0604020202020204" charset="0"/>
                <a:ea typeface="Calibri (MS) Bold"/>
                <a:cs typeface="Calibri (MS) Bold" panose="020B0604020202020204" charset="0"/>
                <a:sym typeface="Calibri (MS) Bold"/>
              </a:rPr>
              <a:t>SEM Plan Fall to Spring Persistence: PRE SEM Plan Data</a:t>
            </a:r>
          </a:p>
          <a:p>
            <a:pPr marL="0" lvl="0" indent="0" algn="l">
              <a:lnSpc>
                <a:spcPts val="5400"/>
              </a:lnSpc>
            </a:pPr>
            <a:r>
              <a:rPr lang="en-US" sz="2400" b="1" dirty="0">
                <a:solidFill>
                  <a:schemeClr val="bg1"/>
                </a:solidFill>
                <a:latin typeface="Calibri (MS) Bold" panose="020B0604020202020204" charset="0"/>
                <a:ea typeface="Calibri (MS) Bold"/>
                <a:cs typeface="Calibri (MS) Bold" panose="020B0604020202020204" charset="0"/>
                <a:sym typeface="Calibri (MS) Bold"/>
              </a:rPr>
              <a:t>*Retention Cohorts consist of students enrolled in 6 or more credit hours. Excluding Dual Credit, Workforce, and ABE.</a:t>
            </a:r>
          </a:p>
          <a:p>
            <a:pPr>
              <a:lnSpc>
                <a:spcPts val="5400"/>
              </a:lnSpc>
            </a:pPr>
            <a:r>
              <a:rPr lang="en-US" sz="2400" b="1" dirty="0">
                <a:solidFill>
                  <a:schemeClr val="bg1"/>
                </a:solidFill>
                <a:latin typeface="Calibri (MS) Bold" panose="020B0604020202020204" charset="0"/>
                <a:ea typeface="Calibri (MS) Bold"/>
                <a:cs typeface="Calibri (MS) Bold" panose="020B0604020202020204" charset="0"/>
                <a:sym typeface="Calibri (MS) Bold"/>
              </a:rPr>
              <a:t>Underrepresented-Includes students from the initial cohort that are of any race/ethnicity other than white, Asian, or Unknown OR are Pell recipients OR listed as having a disability. Students who received a degree were also removed.</a:t>
            </a:r>
          </a:p>
          <a:p>
            <a:pPr marL="0" lvl="0" indent="0" algn="l">
              <a:lnSpc>
                <a:spcPts val="5400"/>
              </a:lnSpc>
            </a:pPr>
            <a:endParaRPr lang="en-US" sz="2400" b="1" dirty="0">
              <a:solidFill>
                <a:schemeClr val="bg1"/>
              </a:solidFill>
              <a:latin typeface="Calibri (MS) Bold" panose="020B0604020202020204" charset="0"/>
              <a:ea typeface="Calibri (MS) Bold"/>
              <a:cs typeface="Calibri (MS) Bold" panose="020B0604020202020204" charset="0"/>
              <a:sym typeface="Calibri (MS) Bold"/>
            </a:endParaRPr>
          </a:p>
          <a:p>
            <a:pPr algn="l">
              <a:lnSpc>
                <a:spcPts val="5400"/>
              </a:lnSpc>
            </a:pPr>
            <a:endParaRPr lang="en-US" sz="5500" dirty="0">
              <a:solidFill>
                <a:srgbClr val="FFFFFF"/>
              </a:solidFill>
              <a:latin typeface="Calibri (MS) Bold" panose="020B0604020202020204" charset="0"/>
              <a:ea typeface="Calibri (MS) Light"/>
              <a:cs typeface="Calibri (MS) Bold" panose="020B0604020202020204" charset="0"/>
              <a:sym typeface="Calibri (MS) Light"/>
            </a:endParaRPr>
          </a:p>
        </p:txBody>
      </p:sp>
      <p:pic>
        <p:nvPicPr>
          <p:cNvPr id="7" name="Picture 6">
            <a:extLst>
              <a:ext uri="{FF2B5EF4-FFF2-40B4-BE49-F238E27FC236}">
                <a16:creationId xmlns:a16="http://schemas.microsoft.com/office/drawing/2014/main" id="{4DA06CC7-99A0-B34E-2185-D63EC7C0A6FA}"/>
              </a:ext>
            </a:extLst>
          </p:cNvPr>
          <p:cNvPicPr>
            <a:picLocks noChangeAspect="1"/>
          </p:cNvPicPr>
          <p:nvPr/>
        </p:nvPicPr>
        <p:blipFill>
          <a:blip r:embed="rId2"/>
          <a:stretch>
            <a:fillRect/>
          </a:stretch>
        </p:blipFill>
        <p:spPr>
          <a:xfrm>
            <a:off x="2895600" y="4000500"/>
            <a:ext cx="13030200" cy="5548923"/>
          </a:xfrm>
          <a:prstGeom prst="rect">
            <a:avLst/>
          </a:prstGeom>
        </p:spPr>
      </p:pic>
    </p:spTree>
    <p:extLst>
      <p:ext uri="{BB962C8B-B14F-4D97-AF65-F5344CB8AC3E}">
        <p14:creationId xmlns:p14="http://schemas.microsoft.com/office/powerpoint/2010/main" val="29630797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1489"/>
        </a:solidFill>
        <a:effectLst/>
      </p:bgPr>
    </p:bg>
    <p:spTree>
      <p:nvGrpSpPr>
        <p:cNvPr id="1" name="">
          <a:extLst>
            <a:ext uri="{FF2B5EF4-FFF2-40B4-BE49-F238E27FC236}">
              <a16:creationId xmlns:a16="http://schemas.microsoft.com/office/drawing/2014/main" id="{057FCF25-19CD-8B58-2660-91102EFE424F}"/>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A1F6EAFB-5B48-A5A4-CF2B-7450315C277D}"/>
              </a:ext>
            </a:extLst>
          </p:cNvPr>
          <p:cNvSpPr txBox="1"/>
          <p:nvPr/>
        </p:nvSpPr>
        <p:spPr>
          <a:xfrm>
            <a:off x="685800" y="723901"/>
            <a:ext cx="16992600" cy="3475567"/>
          </a:xfrm>
          <a:prstGeom prst="rect">
            <a:avLst/>
          </a:prstGeom>
        </p:spPr>
        <p:txBody>
          <a:bodyPr wrap="square" lIns="0" tIns="0" rIns="0" bIns="0" rtlCol="0" anchor="t">
            <a:spAutoFit/>
          </a:bodyPr>
          <a:lstStyle/>
          <a:p>
            <a:pPr marL="0" lvl="0" indent="0" algn="l">
              <a:lnSpc>
                <a:spcPts val="5400"/>
              </a:lnSpc>
            </a:pPr>
            <a:r>
              <a:rPr lang="en-US" sz="5500" b="1" dirty="0">
                <a:solidFill>
                  <a:schemeClr val="bg1"/>
                </a:solidFill>
                <a:latin typeface="Calibri (MS) Bold" panose="020B0604020202020204" charset="0"/>
                <a:ea typeface="Calibri (MS) Bold"/>
                <a:cs typeface="Calibri (MS) Bold" panose="020B0604020202020204" charset="0"/>
                <a:sym typeface="Calibri (MS) Bold"/>
              </a:rPr>
              <a:t>SEM Plan Fall to Spring Persistence: Post Plan Cohort Data</a:t>
            </a:r>
          </a:p>
          <a:p>
            <a:pPr marL="0" lvl="0" indent="0" algn="l">
              <a:lnSpc>
                <a:spcPts val="5400"/>
              </a:lnSpc>
            </a:pPr>
            <a:r>
              <a:rPr lang="en-US" sz="2400" b="1" dirty="0">
                <a:solidFill>
                  <a:schemeClr val="bg1"/>
                </a:solidFill>
                <a:latin typeface="Calibri (MS) Bold" panose="020B0604020202020204" charset="0"/>
                <a:ea typeface="Calibri (MS) Bold"/>
                <a:cs typeface="Calibri (MS) Bold" panose="020B0604020202020204" charset="0"/>
                <a:sym typeface="Calibri (MS) Bold"/>
              </a:rPr>
              <a:t>*Retention Cohorts consist of students enrolled in 6 or more credit hours. Excluding Dual Credit, Workforce, and ABE.</a:t>
            </a:r>
          </a:p>
          <a:p>
            <a:pPr marL="0" lvl="0" indent="0" algn="l">
              <a:lnSpc>
                <a:spcPts val="5400"/>
              </a:lnSpc>
            </a:pPr>
            <a:r>
              <a:rPr lang="en-US" sz="2400" b="1" dirty="0">
                <a:solidFill>
                  <a:schemeClr val="bg1"/>
                </a:solidFill>
                <a:latin typeface="Calibri (MS) Bold" panose="020B0604020202020204" charset="0"/>
                <a:ea typeface="Calibri (MS) Bold"/>
                <a:cs typeface="Calibri (MS) Bold" panose="020B0604020202020204" charset="0"/>
                <a:sym typeface="Calibri (MS) Bold"/>
              </a:rPr>
              <a:t>Underrepresented-Includes students from the initial cohort that are of any race/ethnicity other than white, Asian, or Unknown OR are Pell recipients OR listed as having a disability. Students who received a degree were also removed.</a:t>
            </a:r>
          </a:p>
          <a:p>
            <a:pPr algn="l">
              <a:lnSpc>
                <a:spcPts val="5400"/>
              </a:lnSpc>
            </a:pPr>
            <a:endParaRPr lang="en-US" sz="5500" dirty="0">
              <a:solidFill>
                <a:srgbClr val="FFFFFF"/>
              </a:solidFill>
              <a:latin typeface="Calibri (MS) Bold" panose="020B0604020202020204" charset="0"/>
              <a:ea typeface="Calibri (MS) Light"/>
              <a:cs typeface="Calibri (MS) Bold" panose="020B0604020202020204" charset="0"/>
              <a:sym typeface="Calibri (MS) Light"/>
            </a:endParaRPr>
          </a:p>
        </p:txBody>
      </p:sp>
      <p:pic>
        <p:nvPicPr>
          <p:cNvPr id="4" name="Picture 3">
            <a:extLst>
              <a:ext uri="{FF2B5EF4-FFF2-40B4-BE49-F238E27FC236}">
                <a16:creationId xmlns:a16="http://schemas.microsoft.com/office/drawing/2014/main" id="{22E9F058-32D4-A1FD-A556-776E0A517012}"/>
              </a:ext>
            </a:extLst>
          </p:cNvPr>
          <p:cNvPicPr>
            <a:picLocks noChangeAspect="1"/>
          </p:cNvPicPr>
          <p:nvPr/>
        </p:nvPicPr>
        <p:blipFill>
          <a:blip r:embed="rId2"/>
          <a:stretch>
            <a:fillRect/>
          </a:stretch>
        </p:blipFill>
        <p:spPr>
          <a:xfrm>
            <a:off x="894935" y="3924300"/>
            <a:ext cx="16498130" cy="4951036"/>
          </a:xfrm>
          <a:prstGeom prst="rect">
            <a:avLst/>
          </a:prstGeom>
        </p:spPr>
      </p:pic>
    </p:spTree>
    <p:extLst>
      <p:ext uri="{BB962C8B-B14F-4D97-AF65-F5344CB8AC3E}">
        <p14:creationId xmlns:p14="http://schemas.microsoft.com/office/powerpoint/2010/main" val="28505392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1489"/>
        </a:solidFill>
        <a:effectLst/>
      </p:bgPr>
    </p:bg>
    <p:spTree>
      <p:nvGrpSpPr>
        <p:cNvPr id="1" name=""/>
        <p:cNvGrpSpPr/>
        <p:nvPr/>
      </p:nvGrpSpPr>
      <p:grpSpPr>
        <a:xfrm>
          <a:off x="0" y="0"/>
          <a:ext cx="0" cy="0"/>
          <a:chOff x="0" y="0"/>
          <a:chExt cx="0" cy="0"/>
        </a:xfrm>
      </p:grpSpPr>
      <p:sp>
        <p:nvSpPr>
          <p:cNvPr id="2" name="Freeform 2"/>
          <p:cNvSpPr/>
          <p:nvPr/>
        </p:nvSpPr>
        <p:spPr>
          <a:xfrm>
            <a:off x="1110719" y="2257510"/>
            <a:ext cx="715941" cy="607655"/>
          </a:xfrm>
          <a:custGeom>
            <a:avLst/>
            <a:gdLst/>
            <a:ahLst/>
            <a:cxnLst/>
            <a:rect l="l" t="t" r="r" b="b"/>
            <a:pathLst>
              <a:path w="715941" h="607655">
                <a:moveTo>
                  <a:pt x="0" y="0"/>
                </a:moveTo>
                <a:lnTo>
                  <a:pt x="715941" y="0"/>
                </a:lnTo>
                <a:lnTo>
                  <a:pt x="715941" y="607655"/>
                </a:lnTo>
                <a:lnTo>
                  <a:pt x="0" y="6076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120895" y="4839672"/>
            <a:ext cx="715941" cy="607655"/>
          </a:xfrm>
          <a:custGeom>
            <a:avLst/>
            <a:gdLst/>
            <a:ahLst/>
            <a:cxnLst/>
            <a:rect l="l" t="t" r="r" b="b"/>
            <a:pathLst>
              <a:path w="715941" h="607655">
                <a:moveTo>
                  <a:pt x="0" y="0"/>
                </a:moveTo>
                <a:lnTo>
                  <a:pt x="715941" y="0"/>
                </a:lnTo>
                <a:lnTo>
                  <a:pt x="715941" y="607654"/>
                </a:lnTo>
                <a:lnTo>
                  <a:pt x="0" y="6076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946681" y="6804545"/>
            <a:ext cx="879979" cy="879979"/>
          </a:xfrm>
          <a:custGeom>
            <a:avLst/>
            <a:gdLst/>
            <a:ahLst/>
            <a:cxnLst/>
            <a:rect l="l" t="t" r="r" b="b"/>
            <a:pathLst>
              <a:path w="879979" h="879979">
                <a:moveTo>
                  <a:pt x="0" y="0"/>
                </a:moveTo>
                <a:lnTo>
                  <a:pt x="879979" y="0"/>
                </a:lnTo>
                <a:lnTo>
                  <a:pt x="879979" y="879979"/>
                </a:lnTo>
                <a:lnTo>
                  <a:pt x="0" y="8799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946681" y="8573151"/>
            <a:ext cx="870190" cy="870190"/>
          </a:xfrm>
          <a:custGeom>
            <a:avLst/>
            <a:gdLst/>
            <a:ahLst/>
            <a:cxnLst/>
            <a:rect l="l" t="t" r="r" b="b"/>
            <a:pathLst>
              <a:path w="870190" h="870190">
                <a:moveTo>
                  <a:pt x="0" y="0"/>
                </a:moveTo>
                <a:lnTo>
                  <a:pt x="870190" y="0"/>
                </a:lnTo>
                <a:lnTo>
                  <a:pt x="870190" y="870190"/>
                </a:lnTo>
                <a:lnTo>
                  <a:pt x="0" y="8701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2115800" y="4888782"/>
            <a:ext cx="5372100" cy="4140918"/>
          </a:xfrm>
          <a:custGeom>
            <a:avLst/>
            <a:gdLst/>
            <a:ahLst/>
            <a:cxnLst/>
            <a:rect l="l" t="t" r="r" b="b"/>
            <a:pathLst>
              <a:path w="5994785" h="4496088">
                <a:moveTo>
                  <a:pt x="0" y="0"/>
                </a:moveTo>
                <a:lnTo>
                  <a:pt x="5994785" y="0"/>
                </a:lnTo>
                <a:lnTo>
                  <a:pt x="5994785" y="4496089"/>
                </a:lnTo>
                <a:lnTo>
                  <a:pt x="0" y="4496089"/>
                </a:lnTo>
                <a:lnTo>
                  <a:pt x="0" y="0"/>
                </a:lnTo>
                <a:close/>
              </a:path>
            </a:pathLst>
          </a:custGeom>
          <a:blipFill>
            <a:blip r:embed="rId6"/>
            <a:stretch>
              <a:fillRect/>
            </a:stretch>
          </a:blipFill>
        </p:spPr>
        <p:txBody>
          <a:bodyPr/>
          <a:lstStyle/>
          <a:p>
            <a:endParaRPr lang="en-US"/>
          </a:p>
        </p:txBody>
      </p:sp>
      <p:sp>
        <p:nvSpPr>
          <p:cNvPr id="8" name="TextBox 8"/>
          <p:cNvSpPr txBox="1"/>
          <p:nvPr/>
        </p:nvSpPr>
        <p:spPr>
          <a:xfrm>
            <a:off x="665316" y="1554497"/>
            <a:ext cx="11704424" cy="613143"/>
          </a:xfrm>
          <a:prstGeom prst="rect">
            <a:avLst/>
          </a:prstGeom>
        </p:spPr>
        <p:txBody>
          <a:bodyPr lIns="0" tIns="0" rIns="0" bIns="0" rtlCol="0" anchor="t">
            <a:spAutoFit/>
          </a:bodyPr>
          <a:lstStyle/>
          <a:p>
            <a:pPr marL="0" lvl="0" indent="0" algn="l">
              <a:lnSpc>
                <a:spcPts val="4529"/>
              </a:lnSpc>
            </a:pPr>
            <a:r>
              <a:rPr lang="en-US" sz="3235" i="1" dirty="0">
                <a:solidFill>
                  <a:srgbClr val="FFFFFF"/>
                </a:solidFill>
                <a:latin typeface="Calibri (MS) Italics"/>
                <a:ea typeface="Calibri (MS) Italics"/>
                <a:cs typeface="Calibri (MS) Italics"/>
                <a:sym typeface="Calibri (MS) Italics"/>
              </a:rPr>
              <a:t>Tactics</a:t>
            </a:r>
          </a:p>
        </p:txBody>
      </p:sp>
      <p:sp>
        <p:nvSpPr>
          <p:cNvPr id="9" name="TextBox 9"/>
          <p:cNvSpPr txBox="1"/>
          <p:nvPr/>
        </p:nvSpPr>
        <p:spPr>
          <a:xfrm>
            <a:off x="665316" y="122584"/>
            <a:ext cx="13988376" cy="1471685"/>
          </a:xfrm>
          <a:prstGeom prst="rect">
            <a:avLst/>
          </a:prstGeom>
        </p:spPr>
        <p:txBody>
          <a:bodyPr wrap="square" lIns="0" tIns="0" rIns="0" bIns="0" rtlCol="0" anchor="t">
            <a:spAutoFit/>
          </a:bodyPr>
          <a:lstStyle/>
          <a:p>
            <a:pPr marL="0" lvl="0" indent="0" algn="l">
              <a:lnSpc>
                <a:spcPts val="5686"/>
              </a:lnSpc>
            </a:pPr>
            <a:r>
              <a:rPr lang="en-US" sz="5500" dirty="0">
                <a:solidFill>
                  <a:srgbClr val="FFFFFF"/>
                </a:solidFill>
                <a:latin typeface="Calibri (MS) Bold" panose="020B0604020202020204" charset="0"/>
                <a:ea typeface="Calibri (MS) Light"/>
                <a:cs typeface="Calibri (MS) Bold" panose="020B0604020202020204" charset="0"/>
                <a:sym typeface="Calibri (MS) Light"/>
              </a:rPr>
              <a:t>GOAL 3: INCREASE STUDENT PERSISTENCE AND FALL TO FALL RETENTION</a:t>
            </a:r>
          </a:p>
        </p:txBody>
      </p:sp>
      <p:grpSp>
        <p:nvGrpSpPr>
          <p:cNvPr id="10" name="Group 10"/>
          <p:cNvGrpSpPr/>
          <p:nvPr/>
        </p:nvGrpSpPr>
        <p:grpSpPr>
          <a:xfrm>
            <a:off x="1988264" y="2001279"/>
            <a:ext cx="8337432" cy="2243269"/>
            <a:chOff x="-22125" y="-132719"/>
            <a:chExt cx="10000135" cy="2991027"/>
          </a:xfrm>
        </p:grpSpPr>
        <p:sp>
          <p:nvSpPr>
            <p:cNvPr id="11" name="TextBox 11"/>
            <p:cNvSpPr txBox="1"/>
            <p:nvPr/>
          </p:nvSpPr>
          <p:spPr>
            <a:xfrm>
              <a:off x="0" y="-132719"/>
              <a:ext cx="9978010" cy="442807"/>
            </a:xfrm>
            <a:prstGeom prst="rect">
              <a:avLst/>
            </a:prstGeom>
          </p:spPr>
          <p:txBody>
            <a:bodyPr lIns="0" tIns="0" rIns="0" bIns="0" rtlCol="0" anchor="t">
              <a:spAutoFit/>
            </a:bodyPr>
            <a:lstStyle/>
            <a:p>
              <a:pPr marL="0" lvl="0" indent="0" algn="l">
                <a:lnSpc>
                  <a:spcPts val="2199"/>
                </a:lnSpc>
              </a:pPr>
              <a:r>
                <a:rPr lang="en-US" sz="2199" b="1">
                  <a:solidFill>
                    <a:srgbClr val="FFFFFF"/>
                  </a:solidFill>
                  <a:latin typeface="Calibri (MS) Bold"/>
                  <a:ea typeface="Calibri (MS) Bold"/>
                  <a:cs typeface="Calibri (MS) Bold"/>
                  <a:sym typeface="Calibri (MS) Bold"/>
                </a:rPr>
                <a:t>Outreach to Current Students Not Enrolled for Next Semester</a:t>
              </a:r>
            </a:p>
          </p:txBody>
        </p:sp>
        <p:sp>
          <p:nvSpPr>
            <p:cNvPr id="12" name="TextBox 12"/>
            <p:cNvSpPr txBox="1"/>
            <p:nvPr/>
          </p:nvSpPr>
          <p:spPr>
            <a:xfrm>
              <a:off x="-22125" y="310088"/>
              <a:ext cx="9978010" cy="2548220"/>
            </a:xfrm>
            <a:prstGeom prst="rect">
              <a:avLst/>
            </a:prstGeom>
          </p:spPr>
          <p:txBody>
            <a:bodyPr lIns="0" tIns="0" rIns="0" bIns="0" rtlCol="0" anchor="t">
              <a:spAutoFit/>
            </a:bodyPr>
            <a:lstStyle/>
            <a:p>
              <a:pPr marL="0" lvl="0" indent="0" algn="l">
                <a:lnSpc>
                  <a:spcPts val="2500"/>
                </a:lnSpc>
              </a:pPr>
              <a:r>
                <a:rPr lang="en-US" sz="2000" dirty="0">
                  <a:solidFill>
                    <a:srgbClr val="FFFFFF"/>
                  </a:solidFill>
                  <a:latin typeface="Calibri" panose="020F0502020204030204" pitchFamily="34" charset="0"/>
                  <a:ea typeface="Calibri (MS) Light"/>
                  <a:cs typeface="Calibri" panose="020F0502020204030204" pitchFamily="34" charset="0"/>
                  <a:sym typeface="Calibri (MS) Light"/>
                </a:rPr>
                <a:t>Reports were run between fall to spring  to determine how many students had not registered fall to fall and communication via email and phone calls made to students. A summer communication plan occurred to remind students of important dates and deadlines. 884 students who had 30 or more credit hours completed at the college, but no degree awarded received an email about registration and returning. Of the 884 24 of those students registered for Fall 24.</a:t>
              </a:r>
            </a:p>
          </p:txBody>
        </p:sp>
      </p:grpSp>
      <p:grpSp>
        <p:nvGrpSpPr>
          <p:cNvPr id="13" name="Group 13"/>
          <p:cNvGrpSpPr/>
          <p:nvPr/>
        </p:nvGrpSpPr>
        <p:grpSpPr>
          <a:xfrm>
            <a:off x="1983782" y="4549533"/>
            <a:ext cx="7143624" cy="1570458"/>
            <a:chOff x="-5976" y="-9525"/>
            <a:chExt cx="9524831" cy="2093944"/>
          </a:xfrm>
        </p:grpSpPr>
        <p:sp>
          <p:nvSpPr>
            <p:cNvPr id="14" name="TextBox 14"/>
            <p:cNvSpPr txBox="1"/>
            <p:nvPr/>
          </p:nvSpPr>
          <p:spPr>
            <a:xfrm>
              <a:off x="0" y="-9525"/>
              <a:ext cx="9518855" cy="452332"/>
            </a:xfrm>
            <a:prstGeom prst="rect">
              <a:avLst/>
            </a:prstGeom>
          </p:spPr>
          <p:txBody>
            <a:bodyPr lIns="0" tIns="0" rIns="0" bIns="0" rtlCol="0" anchor="t">
              <a:spAutoFit/>
            </a:bodyPr>
            <a:lstStyle/>
            <a:p>
              <a:pPr marL="0" lvl="0" indent="0" algn="l">
                <a:lnSpc>
                  <a:spcPts val="2200"/>
                </a:lnSpc>
              </a:pPr>
              <a:r>
                <a:rPr lang="en-US" sz="2200" b="1" dirty="0">
                  <a:solidFill>
                    <a:srgbClr val="FFFFFF"/>
                  </a:solidFill>
                  <a:latin typeface="Calibri (MS) Bold"/>
                  <a:ea typeface="Calibri (MS) Bold"/>
                  <a:cs typeface="Calibri (MS) Bold"/>
                  <a:sym typeface="Calibri (MS) Bold"/>
                </a:rPr>
                <a:t>Access to and Utilization of Tutoring Services</a:t>
              </a:r>
            </a:p>
          </p:txBody>
        </p:sp>
        <p:sp>
          <p:nvSpPr>
            <p:cNvPr id="15" name="TextBox 15"/>
            <p:cNvSpPr txBox="1"/>
            <p:nvPr/>
          </p:nvSpPr>
          <p:spPr>
            <a:xfrm>
              <a:off x="-5976" y="377327"/>
              <a:ext cx="9518855" cy="1707092"/>
            </a:xfrm>
            <a:prstGeom prst="rect">
              <a:avLst/>
            </a:prstGeom>
          </p:spPr>
          <p:txBody>
            <a:bodyPr lIns="0" tIns="0" rIns="0" bIns="0" rtlCol="0" anchor="t">
              <a:spAutoFit/>
            </a:bodyPr>
            <a:lstStyle/>
            <a:p>
              <a:pPr marL="0" lvl="0" indent="0" algn="l">
                <a:lnSpc>
                  <a:spcPts val="2500"/>
                </a:lnSpc>
              </a:pPr>
              <a:r>
                <a:rPr lang="en-US" sz="2000" dirty="0">
                  <a:solidFill>
                    <a:srgbClr val="FFFFFF"/>
                  </a:solidFill>
                  <a:latin typeface="Calibri" panose="020F0502020204030204" pitchFamily="34" charset="0"/>
                  <a:ea typeface="Calibri (MS) Light"/>
                  <a:cs typeface="Calibri" panose="020F0502020204030204" pitchFamily="34" charset="0"/>
                  <a:sym typeface="Calibri (MS) Light"/>
                </a:rPr>
                <a:t>Student Success created a QR code for tutoring services and were placed in high traffic areas. Health Sciences and Nursing hired a full-time tutor. From fall 2022 to fall 2023 total students served for tutoring increased from 89 to 101 and 486 visits to 649 visits. </a:t>
              </a:r>
            </a:p>
          </p:txBody>
        </p:sp>
      </p:grpSp>
      <p:grpSp>
        <p:nvGrpSpPr>
          <p:cNvPr id="16" name="Group 16"/>
          <p:cNvGrpSpPr/>
          <p:nvPr/>
        </p:nvGrpSpPr>
        <p:grpSpPr>
          <a:xfrm>
            <a:off x="2004858" y="6337585"/>
            <a:ext cx="7813799" cy="1592329"/>
            <a:chOff x="0" y="-134965"/>
            <a:chExt cx="10418399" cy="2123104"/>
          </a:xfrm>
        </p:grpSpPr>
        <p:sp>
          <p:nvSpPr>
            <p:cNvPr id="17" name="TextBox 17"/>
            <p:cNvSpPr txBox="1"/>
            <p:nvPr/>
          </p:nvSpPr>
          <p:spPr>
            <a:xfrm>
              <a:off x="0" y="-134965"/>
              <a:ext cx="10418399" cy="452332"/>
            </a:xfrm>
            <a:prstGeom prst="rect">
              <a:avLst/>
            </a:prstGeom>
          </p:spPr>
          <p:txBody>
            <a:bodyPr lIns="0" tIns="0" rIns="0" bIns="0" rtlCol="0" anchor="t">
              <a:spAutoFit/>
            </a:bodyPr>
            <a:lstStyle/>
            <a:p>
              <a:pPr marL="0" lvl="0" indent="0" algn="l">
                <a:lnSpc>
                  <a:spcPts val="2200"/>
                </a:lnSpc>
              </a:pPr>
              <a:r>
                <a:rPr lang="en-US" sz="2200" b="1" dirty="0">
                  <a:solidFill>
                    <a:srgbClr val="FFFFFF"/>
                  </a:solidFill>
                  <a:latin typeface="Calibri (MS) Bold"/>
                  <a:ea typeface="Calibri (MS) Bold"/>
                  <a:cs typeface="Calibri (MS) Bold"/>
                  <a:sym typeface="Calibri (MS) Bold"/>
                </a:rPr>
                <a:t>Meaningful Engagement Opportunities for Students</a:t>
              </a:r>
            </a:p>
          </p:txBody>
        </p:sp>
        <p:sp>
          <p:nvSpPr>
            <p:cNvPr id="18" name="TextBox 18"/>
            <p:cNvSpPr txBox="1"/>
            <p:nvPr/>
          </p:nvSpPr>
          <p:spPr>
            <a:xfrm>
              <a:off x="0" y="294856"/>
              <a:ext cx="10418399" cy="1693283"/>
            </a:xfrm>
            <a:prstGeom prst="rect">
              <a:avLst/>
            </a:prstGeom>
          </p:spPr>
          <p:txBody>
            <a:bodyPr lIns="0" tIns="0" rIns="0" bIns="0" rtlCol="0" anchor="t">
              <a:spAutoFit/>
            </a:bodyPr>
            <a:lstStyle/>
            <a:p>
              <a:pPr marL="0" lvl="0" indent="0" algn="l">
                <a:lnSpc>
                  <a:spcPts val="2500"/>
                </a:lnSpc>
              </a:pPr>
              <a:r>
                <a:rPr lang="en-US" sz="2000" dirty="0">
                  <a:solidFill>
                    <a:srgbClr val="FFFFFF"/>
                  </a:solidFill>
                  <a:latin typeface="Calibri" panose="020F0502020204030204" pitchFamily="34" charset="0"/>
                  <a:ea typeface="Calibri (MS) Light"/>
                  <a:cs typeface="Calibri" panose="020F0502020204030204" pitchFamily="34" charset="0"/>
                  <a:sym typeface="Calibri (MS) Light"/>
                </a:rPr>
                <a:t>Several new events were continued in FY24 .Cross campus collaboration with Student Life is the goal was to host at least one event per month. Student Club procedures were updated, and more than five new clubs were created. A new Student Engagement planning calendar was created. </a:t>
              </a:r>
            </a:p>
          </p:txBody>
        </p:sp>
      </p:grpSp>
      <p:grpSp>
        <p:nvGrpSpPr>
          <p:cNvPr id="19" name="Group 19"/>
          <p:cNvGrpSpPr/>
          <p:nvPr/>
        </p:nvGrpSpPr>
        <p:grpSpPr>
          <a:xfrm>
            <a:off x="11692389" y="2100818"/>
            <a:ext cx="6268374" cy="2309476"/>
            <a:chOff x="0" y="0"/>
            <a:chExt cx="8357832" cy="3079302"/>
          </a:xfrm>
        </p:grpSpPr>
        <p:sp>
          <p:nvSpPr>
            <p:cNvPr id="20" name="TextBox 20"/>
            <p:cNvSpPr txBox="1"/>
            <p:nvPr/>
          </p:nvSpPr>
          <p:spPr>
            <a:xfrm>
              <a:off x="0" y="0"/>
              <a:ext cx="8357832" cy="442807"/>
            </a:xfrm>
            <a:prstGeom prst="rect">
              <a:avLst/>
            </a:prstGeom>
          </p:spPr>
          <p:txBody>
            <a:bodyPr lIns="0" tIns="0" rIns="0" bIns="0" rtlCol="0" anchor="t">
              <a:spAutoFit/>
            </a:bodyPr>
            <a:lstStyle/>
            <a:p>
              <a:pPr marL="0" lvl="0" indent="0" algn="l">
                <a:lnSpc>
                  <a:spcPts val="2199"/>
                </a:lnSpc>
              </a:pPr>
              <a:r>
                <a:rPr lang="en-US" sz="2199" b="1">
                  <a:solidFill>
                    <a:srgbClr val="FFFFFF"/>
                  </a:solidFill>
                  <a:latin typeface="Calibri (MS) Bold"/>
                  <a:ea typeface="Calibri (MS) Bold"/>
                  <a:cs typeface="Calibri (MS) Bold"/>
                  <a:sym typeface="Calibri (MS) Bold"/>
                </a:rPr>
                <a:t>Implementation of Student Plans and Pathways</a:t>
              </a:r>
            </a:p>
          </p:txBody>
        </p:sp>
        <p:sp>
          <p:nvSpPr>
            <p:cNvPr id="21" name="TextBox 21"/>
            <p:cNvSpPr txBox="1"/>
            <p:nvPr/>
          </p:nvSpPr>
          <p:spPr>
            <a:xfrm>
              <a:off x="0" y="531083"/>
              <a:ext cx="8357832" cy="2548219"/>
            </a:xfrm>
            <a:prstGeom prst="rect">
              <a:avLst/>
            </a:prstGeom>
          </p:spPr>
          <p:txBody>
            <a:bodyPr lIns="0" tIns="0" rIns="0" bIns="0" rtlCol="0" anchor="t">
              <a:spAutoFit/>
            </a:bodyPr>
            <a:lstStyle/>
            <a:p>
              <a:pPr marL="0" lvl="0" indent="0" algn="l">
                <a:lnSpc>
                  <a:spcPts val="2500"/>
                </a:lnSpc>
              </a:pPr>
              <a:r>
                <a:rPr lang="en-US" sz="2000" dirty="0">
                  <a:solidFill>
                    <a:srgbClr val="FFFFFF"/>
                  </a:solidFill>
                  <a:latin typeface="Calibri" panose="020F0502020204030204" pitchFamily="34" charset="0"/>
                  <a:ea typeface="Calibri (MS) Light"/>
                  <a:cs typeface="Calibri" panose="020F0502020204030204" pitchFamily="34" charset="0"/>
                  <a:sym typeface="Calibri (MS) Light"/>
                </a:rPr>
                <a:t>During 2025 the college created career clusters on our website listed 16 new clusters that our programs fall within. This aligned our clusters with the Illinois pathways framework. Phase two of this process will be completed in 2026 with implementing pathways with courses, job outlook, and more.</a:t>
              </a:r>
            </a:p>
          </p:txBody>
        </p:sp>
      </p:grpSp>
      <p:grpSp>
        <p:nvGrpSpPr>
          <p:cNvPr id="22" name="Group 22"/>
          <p:cNvGrpSpPr/>
          <p:nvPr/>
        </p:nvGrpSpPr>
        <p:grpSpPr>
          <a:xfrm>
            <a:off x="2004858" y="8403256"/>
            <a:ext cx="7813799" cy="1248174"/>
            <a:chOff x="0" y="156713"/>
            <a:chExt cx="10418399" cy="1664232"/>
          </a:xfrm>
        </p:grpSpPr>
        <p:sp>
          <p:nvSpPr>
            <p:cNvPr id="23" name="TextBox 23"/>
            <p:cNvSpPr txBox="1"/>
            <p:nvPr/>
          </p:nvSpPr>
          <p:spPr>
            <a:xfrm>
              <a:off x="0" y="156713"/>
              <a:ext cx="10418399" cy="452332"/>
            </a:xfrm>
            <a:prstGeom prst="rect">
              <a:avLst/>
            </a:prstGeom>
          </p:spPr>
          <p:txBody>
            <a:bodyPr lIns="0" tIns="0" rIns="0" bIns="0" rtlCol="0" anchor="t">
              <a:spAutoFit/>
            </a:bodyPr>
            <a:lstStyle/>
            <a:p>
              <a:pPr marL="0" lvl="0" indent="0" algn="l">
                <a:lnSpc>
                  <a:spcPts val="2200"/>
                </a:lnSpc>
              </a:pPr>
              <a:r>
                <a:rPr lang="en-US" sz="2200" b="1" dirty="0">
                  <a:solidFill>
                    <a:srgbClr val="FFFFFF"/>
                  </a:solidFill>
                  <a:latin typeface="Calibri (MS) Bold"/>
                  <a:ea typeface="Calibri (MS) Bold"/>
                  <a:cs typeface="Calibri (MS) Bold"/>
                  <a:sym typeface="Calibri (MS) Bold"/>
                </a:rPr>
                <a:t>Mental Health Services</a:t>
              </a:r>
            </a:p>
          </p:txBody>
        </p:sp>
        <p:sp>
          <p:nvSpPr>
            <p:cNvPr id="24" name="TextBox 24"/>
            <p:cNvSpPr txBox="1"/>
            <p:nvPr/>
          </p:nvSpPr>
          <p:spPr>
            <a:xfrm>
              <a:off x="0" y="555129"/>
              <a:ext cx="10418399" cy="1265816"/>
            </a:xfrm>
            <a:prstGeom prst="rect">
              <a:avLst/>
            </a:prstGeom>
          </p:spPr>
          <p:txBody>
            <a:bodyPr lIns="0" tIns="0" rIns="0" bIns="0" rtlCol="0" anchor="t">
              <a:spAutoFit/>
            </a:bodyPr>
            <a:lstStyle/>
            <a:p>
              <a:pPr marL="0" lvl="0" indent="0" algn="l">
                <a:lnSpc>
                  <a:spcPts val="2500"/>
                </a:lnSpc>
              </a:pPr>
              <a:r>
                <a:rPr lang="en-US" sz="2000" dirty="0">
                  <a:solidFill>
                    <a:srgbClr val="FFFFFF"/>
                  </a:solidFill>
                  <a:latin typeface="Calibri" panose="020F0502020204030204" pitchFamily="34" charset="0"/>
                  <a:ea typeface="Calibri (MS) Light"/>
                  <a:cs typeface="Calibri" panose="020F0502020204030204" pitchFamily="34" charset="0"/>
                  <a:sym typeface="Calibri (MS) Light"/>
                </a:rPr>
                <a:t>The college has continued expanded efforts to offer mental health internal and external resources. The clinical counselor on staff averages 20 scheduled appointments per week plus walk-ins. </a:t>
              </a:r>
            </a:p>
          </p:txBody>
        </p:sp>
      </p:grpSp>
      <p:sp>
        <p:nvSpPr>
          <p:cNvPr id="25" name="TextBox 25"/>
          <p:cNvSpPr txBox="1"/>
          <p:nvPr/>
        </p:nvSpPr>
        <p:spPr>
          <a:xfrm>
            <a:off x="15140773" y="1019175"/>
            <a:ext cx="2712701" cy="341630"/>
          </a:xfrm>
          <a:prstGeom prst="rect">
            <a:avLst/>
          </a:prstGeom>
        </p:spPr>
        <p:txBody>
          <a:bodyPr lIns="0" tIns="0" rIns="0" bIns="0" rtlCol="0" anchor="t">
            <a:spAutoFit/>
          </a:bodyPr>
          <a:lstStyle/>
          <a:p>
            <a:pPr algn="ctr">
              <a:lnSpc>
                <a:spcPts val="2200"/>
              </a:lnSpc>
              <a:spcBef>
                <a:spcPct val="0"/>
              </a:spcBef>
            </a:pPr>
            <a:r>
              <a:rPr lang="en-US" sz="2200" b="1">
                <a:solidFill>
                  <a:srgbClr val="FFFFFF"/>
                </a:solidFill>
                <a:latin typeface="Calibri (MS) Bold"/>
                <a:ea typeface="Calibri (MS) Bold"/>
                <a:cs typeface="Calibri (MS) Bold"/>
                <a:sym typeface="Calibri (MS) Bold"/>
              </a:rPr>
              <a:t>= Metric has been met</a:t>
            </a:r>
          </a:p>
        </p:txBody>
      </p:sp>
      <p:sp>
        <p:nvSpPr>
          <p:cNvPr id="26" name="Freeform 26"/>
          <p:cNvSpPr/>
          <p:nvPr/>
        </p:nvSpPr>
        <p:spPr>
          <a:xfrm>
            <a:off x="14373983" y="942132"/>
            <a:ext cx="595276" cy="505240"/>
          </a:xfrm>
          <a:custGeom>
            <a:avLst/>
            <a:gdLst/>
            <a:ahLst/>
            <a:cxnLst/>
            <a:rect l="l" t="t" r="r" b="b"/>
            <a:pathLst>
              <a:path w="595276" h="505240">
                <a:moveTo>
                  <a:pt x="0" y="0"/>
                </a:moveTo>
                <a:lnTo>
                  <a:pt x="595276" y="0"/>
                </a:lnTo>
                <a:lnTo>
                  <a:pt x="595276" y="505241"/>
                </a:lnTo>
                <a:lnTo>
                  <a:pt x="0" y="5052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27" name="Picture 26">
            <a:extLst>
              <a:ext uri="{FF2B5EF4-FFF2-40B4-BE49-F238E27FC236}">
                <a16:creationId xmlns:a16="http://schemas.microsoft.com/office/drawing/2014/main" id="{241D8DB5-9543-64D8-7BCE-69C5B1E34CDF}"/>
              </a:ext>
            </a:extLst>
          </p:cNvPr>
          <p:cNvPicPr>
            <a:picLocks noChangeAspect="1"/>
          </p:cNvPicPr>
          <p:nvPr/>
        </p:nvPicPr>
        <p:blipFill>
          <a:blip r:embed="rId7"/>
          <a:stretch>
            <a:fillRect/>
          </a:stretch>
        </p:blipFill>
        <p:spPr>
          <a:xfrm>
            <a:off x="10579237" y="2167641"/>
            <a:ext cx="917186" cy="92369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1489"/>
        </a:solidFill>
        <a:effectLst/>
      </p:bgPr>
    </p:bg>
    <p:spTree>
      <p:nvGrpSpPr>
        <p:cNvPr id="1" name=""/>
        <p:cNvGrpSpPr/>
        <p:nvPr/>
      </p:nvGrpSpPr>
      <p:grpSpPr>
        <a:xfrm>
          <a:off x="0" y="0"/>
          <a:ext cx="0" cy="0"/>
          <a:chOff x="0" y="0"/>
          <a:chExt cx="0" cy="0"/>
        </a:xfrm>
      </p:grpSpPr>
      <p:sp>
        <p:nvSpPr>
          <p:cNvPr id="2" name="Freeform 2"/>
          <p:cNvSpPr/>
          <p:nvPr/>
        </p:nvSpPr>
        <p:spPr>
          <a:xfrm>
            <a:off x="4419600" y="3543300"/>
            <a:ext cx="9167836" cy="5225799"/>
          </a:xfrm>
          <a:custGeom>
            <a:avLst/>
            <a:gdLst/>
            <a:ahLst/>
            <a:cxnLst/>
            <a:rect l="l" t="t" r="r" b="b"/>
            <a:pathLst>
              <a:path w="8277272" h="4773244">
                <a:moveTo>
                  <a:pt x="0" y="0"/>
                </a:moveTo>
                <a:lnTo>
                  <a:pt x="8277272" y="0"/>
                </a:lnTo>
                <a:lnTo>
                  <a:pt x="8277272" y="4773243"/>
                </a:lnTo>
                <a:lnTo>
                  <a:pt x="0" y="4773243"/>
                </a:lnTo>
                <a:lnTo>
                  <a:pt x="0" y="0"/>
                </a:lnTo>
                <a:close/>
              </a:path>
            </a:pathLst>
          </a:custGeom>
          <a:blipFill>
            <a:blip r:embed="rId2"/>
            <a:stretch>
              <a:fillRect l="-828" r="-828"/>
            </a:stretch>
          </a:blipFill>
        </p:spPr>
        <p:txBody>
          <a:bodyPr/>
          <a:lstStyle/>
          <a:p>
            <a:endParaRPr lang="en-US"/>
          </a:p>
        </p:txBody>
      </p:sp>
      <p:sp>
        <p:nvSpPr>
          <p:cNvPr id="3" name="TextBox 3"/>
          <p:cNvSpPr txBox="1"/>
          <p:nvPr/>
        </p:nvSpPr>
        <p:spPr>
          <a:xfrm>
            <a:off x="838200" y="723900"/>
            <a:ext cx="14337532" cy="2087174"/>
          </a:xfrm>
          <a:prstGeom prst="rect">
            <a:avLst/>
          </a:prstGeom>
        </p:spPr>
        <p:txBody>
          <a:bodyPr lIns="0" tIns="0" rIns="0" bIns="0" rtlCol="0" anchor="t">
            <a:spAutoFit/>
          </a:bodyPr>
          <a:lstStyle/>
          <a:p>
            <a:pPr algn="l">
              <a:lnSpc>
                <a:spcPts val="5400"/>
              </a:lnSpc>
            </a:pPr>
            <a:r>
              <a:rPr lang="en-US" sz="5500" dirty="0">
                <a:solidFill>
                  <a:srgbClr val="FFFFFF"/>
                </a:solidFill>
                <a:latin typeface="Calibri (MS) Bold" panose="020B0604020202020204" charset="0"/>
                <a:ea typeface="Calibri (MS) Light"/>
                <a:cs typeface="Calibri (MS) Bold" panose="020B0604020202020204" charset="0"/>
                <a:sym typeface="Calibri (MS) Light"/>
              </a:rPr>
              <a:t>GOAL 3: INCREASE STUDENT PERSISTENCE AND FALL-TO-FALL RETENTION</a:t>
            </a:r>
          </a:p>
          <a:p>
            <a:pPr marL="0" lvl="0" indent="0" algn="l">
              <a:lnSpc>
                <a:spcPts val="5400"/>
              </a:lnSpc>
            </a:pPr>
            <a:r>
              <a:rPr lang="en-US" sz="5500" b="1" dirty="0">
                <a:solidFill>
                  <a:srgbClr val="13AB25"/>
                </a:solidFill>
                <a:latin typeface="Calibri (MS) Bold" panose="020B0604020202020204" charset="0"/>
                <a:ea typeface="Calibri (MS) Bold"/>
                <a:cs typeface="Calibri (MS) Bold" panose="020B0604020202020204" charset="0"/>
                <a:sym typeface="Calibri (MS) Bold"/>
              </a:rPr>
              <a:t>RESULTS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1489"/>
        </a:solidFill>
        <a:effectLst/>
      </p:bgPr>
    </p:bg>
    <p:spTree>
      <p:nvGrpSpPr>
        <p:cNvPr id="1" name="">
          <a:extLst>
            <a:ext uri="{FF2B5EF4-FFF2-40B4-BE49-F238E27FC236}">
              <a16:creationId xmlns:a16="http://schemas.microsoft.com/office/drawing/2014/main" id="{517F72BF-58D6-9526-43A5-DBF6DABC18E1}"/>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7E29A4F6-14CE-A81A-12A5-17B9FDF03A8A}"/>
              </a:ext>
            </a:extLst>
          </p:cNvPr>
          <p:cNvSpPr txBox="1"/>
          <p:nvPr/>
        </p:nvSpPr>
        <p:spPr>
          <a:xfrm>
            <a:off x="685800" y="723901"/>
            <a:ext cx="16992600" cy="3475567"/>
          </a:xfrm>
          <a:prstGeom prst="rect">
            <a:avLst/>
          </a:prstGeom>
        </p:spPr>
        <p:txBody>
          <a:bodyPr wrap="square" lIns="0" tIns="0" rIns="0" bIns="0" rtlCol="0" anchor="t">
            <a:spAutoFit/>
          </a:bodyPr>
          <a:lstStyle/>
          <a:p>
            <a:pPr marL="0" lvl="0" indent="0" algn="l">
              <a:lnSpc>
                <a:spcPts val="5400"/>
              </a:lnSpc>
            </a:pPr>
            <a:r>
              <a:rPr lang="en-US" sz="5500" b="1" dirty="0">
                <a:solidFill>
                  <a:schemeClr val="bg1"/>
                </a:solidFill>
                <a:latin typeface="Calibri (MS) Bold" panose="020B0604020202020204" charset="0"/>
                <a:ea typeface="Calibri (MS) Bold"/>
                <a:cs typeface="Calibri (MS) Bold" panose="020B0604020202020204" charset="0"/>
                <a:sym typeface="Calibri (MS) Bold"/>
              </a:rPr>
              <a:t>SEM Plan Fall to Fall Retention: Pre SEM Plan Data</a:t>
            </a:r>
          </a:p>
          <a:p>
            <a:pPr marL="0" lvl="0" indent="0" algn="l">
              <a:lnSpc>
                <a:spcPts val="5400"/>
              </a:lnSpc>
            </a:pPr>
            <a:r>
              <a:rPr lang="en-US" sz="2400" b="1" dirty="0">
                <a:solidFill>
                  <a:schemeClr val="bg1"/>
                </a:solidFill>
                <a:latin typeface="Calibri (MS) Bold" panose="020B0604020202020204" charset="0"/>
                <a:ea typeface="Calibri (MS) Bold"/>
                <a:cs typeface="Calibri (MS) Bold" panose="020B0604020202020204" charset="0"/>
                <a:sym typeface="Calibri (MS) Bold"/>
              </a:rPr>
              <a:t>*Retention Cohorts consist of students enrolled in 6 or more credit hours. Excluding Dual Credit, Workforce, and ABE.</a:t>
            </a:r>
          </a:p>
          <a:p>
            <a:pPr marL="0" lvl="0" indent="0" algn="l">
              <a:lnSpc>
                <a:spcPts val="5400"/>
              </a:lnSpc>
            </a:pPr>
            <a:r>
              <a:rPr lang="en-US" sz="2400" b="1" dirty="0">
                <a:solidFill>
                  <a:schemeClr val="bg1"/>
                </a:solidFill>
                <a:latin typeface="Calibri (MS) Bold" panose="020B0604020202020204" charset="0"/>
                <a:ea typeface="Calibri (MS) Bold"/>
                <a:cs typeface="Calibri (MS) Bold" panose="020B0604020202020204" charset="0"/>
                <a:sym typeface="Calibri (MS) Bold"/>
              </a:rPr>
              <a:t>Underrepresented-Includes students from the initial cohort that are of any race/ethnicity other than white, Asian, or Unknown OR are Pell recipients OR listed as having a disability. Students who received a degree were also removed.</a:t>
            </a:r>
          </a:p>
          <a:p>
            <a:pPr algn="l">
              <a:lnSpc>
                <a:spcPts val="5400"/>
              </a:lnSpc>
            </a:pPr>
            <a:endParaRPr lang="en-US" sz="5500" dirty="0">
              <a:solidFill>
                <a:srgbClr val="FFFFFF"/>
              </a:solidFill>
              <a:latin typeface="Calibri (MS) Bold" panose="020B0604020202020204" charset="0"/>
              <a:ea typeface="Calibri (MS) Light"/>
              <a:cs typeface="Calibri (MS) Bold" panose="020B0604020202020204" charset="0"/>
              <a:sym typeface="Calibri (MS) Light"/>
            </a:endParaRPr>
          </a:p>
        </p:txBody>
      </p:sp>
      <p:pic>
        <p:nvPicPr>
          <p:cNvPr id="7" name="Picture 6">
            <a:extLst>
              <a:ext uri="{FF2B5EF4-FFF2-40B4-BE49-F238E27FC236}">
                <a16:creationId xmlns:a16="http://schemas.microsoft.com/office/drawing/2014/main" id="{FBC2E7C7-ACBD-957E-1F1F-BA3662AF74F2}"/>
              </a:ext>
            </a:extLst>
          </p:cNvPr>
          <p:cNvPicPr>
            <a:picLocks noChangeAspect="1"/>
          </p:cNvPicPr>
          <p:nvPr/>
        </p:nvPicPr>
        <p:blipFill>
          <a:blip r:embed="rId2"/>
          <a:stretch>
            <a:fillRect/>
          </a:stretch>
        </p:blipFill>
        <p:spPr>
          <a:xfrm>
            <a:off x="571500" y="3771900"/>
            <a:ext cx="16712878" cy="5111220"/>
          </a:xfrm>
          <a:prstGeom prst="rect">
            <a:avLst/>
          </a:prstGeom>
        </p:spPr>
      </p:pic>
    </p:spTree>
    <p:extLst>
      <p:ext uri="{BB962C8B-B14F-4D97-AF65-F5344CB8AC3E}">
        <p14:creationId xmlns:p14="http://schemas.microsoft.com/office/powerpoint/2010/main" val="22765720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1489"/>
        </a:solidFill>
        <a:effectLst/>
      </p:bgPr>
    </p:bg>
    <p:spTree>
      <p:nvGrpSpPr>
        <p:cNvPr id="1" name="">
          <a:extLst>
            <a:ext uri="{FF2B5EF4-FFF2-40B4-BE49-F238E27FC236}">
              <a16:creationId xmlns:a16="http://schemas.microsoft.com/office/drawing/2014/main" id="{2C5D70C4-D68A-C927-CD71-D9CB42589AA9}"/>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FC6B3DA4-3B09-B738-0905-D75B1EF4A5A6}"/>
              </a:ext>
            </a:extLst>
          </p:cNvPr>
          <p:cNvSpPr txBox="1"/>
          <p:nvPr/>
        </p:nvSpPr>
        <p:spPr>
          <a:xfrm>
            <a:off x="685800" y="723901"/>
            <a:ext cx="16864872" cy="3475567"/>
          </a:xfrm>
          <a:prstGeom prst="rect">
            <a:avLst/>
          </a:prstGeom>
        </p:spPr>
        <p:txBody>
          <a:bodyPr wrap="square" lIns="0" tIns="0" rIns="0" bIns="0" rtlCol="0" anchor="t">
            <a:spAutoFit/>
          </a:bodyPr>
          <a:lstStyle/>
          <a:p>
            <a:pPr marL="0" lvl="0" indent="0" algn="l">
              <a:lnSpc>
                <a:spcPts val="5400"/>
              </a:lnSpc>
            </a:pPr>
            <a:r>
              <a:rPr lang="en-US" sz="5500" b="1" dirty="0">
                <a:solidFill>
                  <a:schemeClr val="bg1"/>
                </a:solidFill>
                <a:latin typeface="Calibri (MS) Bold" panose="020B0604020202020204" charset="0"/>
                <a:ea typeface="Calibri (MS) Bold"/>
                <a:cs typeface="Calibri (MS) Bold" panose="020B0604020202020204" charset="0"/>
                <a:sym typeface="Calibri (MS) Bold"/>
              </a:rPr>
              <a:t>SEM Plan Fall to Fall Persistence: Post Plan Cohort Data</a:t>
            </a:r>
          </a:p>
          <a:p>
            <a:pPr marL="0" lvl="0" indent="0" algn="l">
              <a:lnSpc>
                <a:spcPts val="5400"/>
              </a:lnSpc>
            </a:pPr>
            <a:r>
              <a:rPr lang="en-US" sz="2400" b="1" dirty="0">
                <a:solidFill>
                  <a:schemeClr val="bg1"/>
                </a:solidFill>
                <a:latin typeface="Calibri (MS) Bold" panose="020B0604020202020204" charset="0"/>
                <a:ea typeface="Calibri (MS) Bold"/>
                <a:cs typeface="Calibri (MS) Bold" panose="020B0604020202020204" charset="0"/>
                <a:sym typeface="Calibri (MS) Bold"/>
              </a:rPr>
              <a:t>*Retention Cohorts consist of students enrolled in 6 or more credit hours. Excluding Dual Credit, Workforce, and ABE.</a:t>
            </a:r>
          </a:p>
          <a:p>
            <a:pPr marL="0" lvl="0" indent="0" algn="l">
              <a:lnSpc>
                <a:spcPts val="5400"/>
              </a:lnSpc>
            </a:pPr>
            <a:r>
              <a:rPr lang="en-US" sz="2400" b="1" dirty="0">
                <a:solidFill>
                  <a:schemeClr val="bg1"/>
                </a:solidFill>
                <a:latin typeface="Calibri (MS) Bold" panose="020B0604020202020204" charset="0"/>
                <a:ea typeface="Calibri (MS) Bold"/>
                <a:cs typeface="Calibri (MS) Bold" panose="020B0604020202020204" charset="0"/>
                <a:sym typeface="Calibri (MS) Bold"/>
              </a:rPr>
              <a:t>Underrepresented-Includes students from the initial cohort that are of any race/ethnicity other than white, Asian, or Unknown OR are Pell recipients OR listed as having a disability. Students who received a degree were also removed.</a:t>
            </a:r>
          </a:p>
          <a:p>
            <a:pPr algn="l">
              <a:lnSpc>
                <a:spcPts val="5400"/>
              </a:lnSpc>
            </a:pPr>
            <a:endParaRPr lang="en-US" sz="5500" dirty="0">
              <a:solidFill>
                <a:srgbClr val="FFFFFF"/>
              </a:solidFill>
              <a:latin typeface="Calibri (MS) Bold" panose="020B0604020202020204" charset="0"/>
              <a:ea typeface="Calibri (MS) Light"/>
              <a:cs typeface="Calibri (MS) Bold" panose="020B0604020202020204" charset="0"/>
              <a:sym typeface="Calibri (MS) Light"/>
            </a:endParaRPr>
          </a:p>
        </p:txBody>
      </p:sp>
      <p:pic>
        <p:nvPicPr>
          <p:cNvPr id="5" name="Picture 4">
            <a:extLst>
              <a:ext uri="{FF2B5EF4-FFF2-40B4-BE49-F238E27FC236}">
                <a16:creationId xmlns:a16="http://schemas.microsoft.com/office/drawing/2014/main" id="{AFDF8DBE-FBBA-A225-24E3-7B2BDE31BAB8}"/>
              </a:ext>
            </a:extLst>
          </p:cNvPr>
          <p:cNvPicPr>
            <a:picLocks noChangeAspect="1"/>
          </p:cNvPicPr>
          <p:nvPr/>
        </p:nvPicPr>
        <p:blipFill>
          <a:blip r:embed="rId2"/>
          <a:stretch>
            <a:fillRect/>
          </a:stretch>
        </p:blipFill>
        <p:spPr>
          <a:xfrm>
            <a:off x="997749" y="4000500"/>
            <a:ext cx="16580137" cy="5029200"/>
          </a:xfrm>
          <a:prstGeom prst="rect">
            <a:avLst/>
          </a:prstGeom>
        </p:spPr>
      </p:pic>
    </p:spTree>
    <p:extLst>
      <p:ext uri="{BB962C8B-B14F-4D97-AF65-F5344CB8AC3E}">
        <p14:creationId xmlns:p14="http://schemas.microsoft.com/office/powerpoint/2010/main" val="18613214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1489"/>
        </a:solidFill>
        <a:effectLst/>
      </p:bgPr>
    </p:bg>
    <p:spTree>
      <p:nvGrpSpPr>
        <p:cNvPr id="1" name=""/>
        <p:cNvGrpSpPr/>
        <p:nvPr/>
      </p:nvGrpSpPr>
      <p:grpSpPr>
        <a:xfrm>
          <a:off x="0" y="0"/>
          <a:ext cx="0" cy="0"/>
          <a:chOff x="0" y="0"/>
          <a:chExt cx="0" cy="0"/>
        </a:xfrm>
      </p:grpSpPr>
      <p:sp>
        <p:nvSpPr>
          <p:cNvPr id="2" name="Freeform 2"/>
          <p:cNvSpPr/>
          <p:nvPr/>
        </p:nvSpPr>
        <p:spPr>
          <a:xfrm>
            <a:off x="1028700" y="2479138"/>
            <a:ext cx="715941" cy="607655"/>
          </a:xfrm>
          <a:custGeom>
            <a:avLst/>
            <a:gdLst/>
            <a:ahLst/>
            <a:cxnLst/>
            <a:rect l="l" t="t" r="r" b="b"/>
            <a:pathLst>
              <a:path w="715941" h="607655">
                <a:moveTo>
                  <a:pt x="0" y="0"/>
                </a:moveTo>
                <a:lnTo>
                  <a:pt x="715941" y="0"/>
                </a:lnTo>
                <a:lnTo>
                  <a:pt x="715941" y="607655"/>
                </a:lnTo>
                <a:lnTo>
                  <a:pt x="0" y="6076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100930" y="4667651"/>
            <a:ext cx="715941" cy="607655"/>
          </a:xfrm>
          <a:custGeom>
            <a:avLst/>
            <a:gdLst/>
            <a:ahLst/>
            <a:cxnLst/>
            <a:rect l="l" t="t" r="r" b="b"/>
            <a:pathLst>
              <a:path w="715941" h="607655">
                <a:moveTo>
                  <a:pt x="0" y="0"/>
                </a:moveTo>
                <a:lnTo>
                  <a:pt x="715941" y="0"/>
                </a:lnTo>
                <a:lnTo>
                  <a:pt x="715941" y="607654"/>
                </a:lnTo>
                <a:lnTo>
                  <a:pt x="0" y="6076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4" name="Freeform 4"/>
          <p:cNvSpPr/>
          <p:nvPr/>
        </p:nvSpPr>
        <p:spPr>
          <a:xfrm>
            <a:off x="956470" y="8494355"/>
            <a:ext cx="860401" cy="860401"/>
          </a:xfrm>
          <a:custGeom>
            <a:avLst/>
            <a:gdLst/>
            <a:ahLst/>
            <a:cxnLst/>
            <a:rect l="l" t="t" r="r" b="b"/>
            <a:pathLst>
              <a:path w="860401" h="860401">
                <a:moveTo>
                  <a:pt x="0" y="0"/>
                </a:moveTo>
                <a:lnTo>
                  <a:pt x="860401" y="0"/>
                </a:lnTo>
                <a:lnTo>
                  <a:pt x="860401" y="860401"/>
                </a:lnTo>
                <a:lnTo>
                  <a:pt x="0" y="8604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1100929" y="6552336"/>
            <a:ext cx="715941" cy="607655"/>
          </a:xfrm>
          <a:custGeom>
            <a:avLst/>
            <a:gdLst/>
            <a:ahLst/>
            <a:cxnLst/>
            <a:rect l="l" t="t" r="r" b="b"/>
            <a:pathLst>
              <a:path w="715941" h="607655">
                <a:moveTo>
                  <a:pt x="0" y="0"/>
                </a:moveTo>
                <a:lnTo>
                  <a:pt x="715941" y="0"/>
                </a:lnTo>
                <a:lnTo>
                  <a:pt x="715941" y="607655"/>
                </a:lnTo>
                <a:lnTo>
                  <a:pt x="0" y="6076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2641146" y="4280624"/>
            <a:ext cx="3379445" cy="5594344"/>
          </a:xfrm>
          <a:custGeom>
            <a:avLst/>
            <a:gdLst/>
            <a:ahLst/>
            <a:cxnLst/>
            <a:rect l="l" t="t" r="r" b="b"/>
            <a:pathLst>
              <a:path w="3379445" h="5594344">
                <a:moveTo>
                  <a:pt x="0" y="0"/>
                </a:moveTo>
                <a:lnTo>
                  <a:pt x="3379445" y="0"/>
                </a:lnTo>
                <a:lnTo>
                  <a:pt x="3379445" y="5594344"/>
                </a:lnTo>
                <a:lnTo>
                  <a:pt x="0" y="5594344"/>
                </a:lnTo>
                <a:lnTo>
                  <a:pt x="0" y="0"/>
                </a:lnTo>
                <a:close/>
              </a:path>
            </a:pathLst>
          </a:custGeom>
          <a:blipFill>
            <a:blip r:embed="rId6"/>
            <a:stretch>
              <a:fillRect t="-6018"/>
            </a:stretch>
          </a:blipFill>
        </p:spPr>
        <p:txBody>
          <a:bodyPr/>
          <a:lstStyle/>
          <a:p>
            <a:endParaRPr lang="en-US"/>
          </a:p>
        </p:txBody>
      </p:sp>
      <p:sp>
        <p:nvSpPr>
          <p:cNvPr id="8" name="TextBox 8"/>
          <p:cNvSpPr txBox="1"/>
          <p:nvPr/>
        </p:nvSpPr>
        <p:spPr>
          <a:xfrm>
            <a:off x="947505" y="1703678"/>
            <a:ext cx="11704424" cy="613143"/>
          </a:xfrm>
          <a:prstGeom prst="rect">
            <a:avLst/>
          </a:prstGeom>
        </p:spPr>
        <p:txBody>
          <a:bodyPr lIns="0" tIns="0" rIns="0" bIns="0" rtlCol="0" anchor="t">
            <a:spAutoFit/>
          </a:bodyPr>
          <a:lstStyle/>
          <a:p>
            <a:pPr marL="0" lvl="0" indent="0" algn="l">
              <a:lnSpc>
                <a:spcPts val="4529"/>
              </a:lnSpc>
            </a:pPr>
            <a:r>
              <a:rPr lang="en-US" sz="3235" i="1" dirty="0">
                <a:solidFill>
                  <a:srgbClr val="FFFFFF"/>
                </a:solidFill>
                <a:latin typeface="Calibri (MS) Italics"/>
                <a:ea typeface="Calibri (MS) Italics"/>
                <a:cs typeface="Calibri (MS) Italics"/>
                <a:sym typeface="Calibri (MS) Italics"/>
              </a:rPr>
              <a:t>Tactics</a:t>
            </a:r>
          </a:p>
        </p:txBody>
      </p:sp>
      <p:sp>
        <p:nvSpPr>
          <p:cNvPr id="9" name="TextBox 9"/>
          <p:cNvSpPr txBox="1"/>
          <p:nvPr/>
        </p:nvSpPr>
        <p:spPr>
          <a:xfrm>
            <a:off x="910652" y="287760"/>
            <a:ext cx="13797876" cy="1471685"/>
          </a:xfrm>
          <a:prstGeom prst="rect">
            <a:avLst/>
          </a:prstGeom>
        </p:spPr>
        <p:txBody>
          <a:bodyPr lIns="0" tIns="0" rIns="0" bIns="0" rtlCol="0" anchor="t">
            <a:spAutoFit/>
          </a:bodyPr>
          <a:lstStyle/>
          <a:p>
            <a:pPr marL="0" lvl="0" indent="0" algn="l">
              <a:lnSpc>
                <a:spcPts val="5686"/>
              </a:lnSpc>
            </a:pPr>
            <a:r>
              <a:rPr lang="en-US" sz="5500" dirty="0">
                <a:solidFill>
                  <a:srgbClr val="FFFFFF"/>
                </a:solidFill>
                <a:latin typeface="Calibri (MS) Bold" panose="020B0604020202020204" charset="0"/>
                <a:ea typeface="Calibri (MS) Light"/>
                <a:cs typeface="Calibri (MS) Bold" panose="020B0604020202020204" charset="0"/>
                <a:sym typeface="Calibri (MS) Light"/>
              </a:rPr>
              <a:t>GOAL 4: INCREASE PROGRAM COMPLETIONS AND GRADUATION RATES</a:t>
            </a:r>
          </a:p>
        </p:txBody>
      </p:sp>
      <p:grpSp>
        <p:nvGrpSpPr>
          <p:cNvPr id="10" name="Group 10"/>
          <p:cNvGrpSpPr/>
          <p:nvPr/>
        </p:nvGrpSpPr>
        <p:grpSpPr>
          <a:xfrm>
            <a:off x="2004858" y="2729468"/>
            <a:ext cx="7483508" cy="1364304"/>
            <a:chOff x="0" y="0"/>
            <a:chExt cx="9978010" cy="1819073"/>
          </a:xfrm>
        </p:grpSpPr>
        <p:sp>
          <p:nvSpPr>
            <p:cNvPr id="11" name="TextBox 11"/>
            <p:cNvSpPr txBox="1"/>
            <p:nvPr/>
          </p:nvSpPr>
          <p:spPr>
            <a:xfrm>
              <a:off x="0" y="0"/>
              <a:ext cx="9978010" cy="442807"/>
            </a:xfrm>
            <a:prstGeom prst="rect">
              <a:avLst/>
            </a:prstGeom>
          </p:spPr>
          <p:txBody>
            <a:bodyPr lIns="0" tIns="0" rIns="0" bIns="0" rtlCol="0" anchor="t">
              <a:spAutoFit/>
            </a:bodyPr>
            <a:lstStyle/>
            <a:p>
              <a:pPr marL="0" lvl="0" indent="0" algn="l">
                <a:lnSpc>
                  <a:spcPts val="2199"/>
                </a:lnSpc>
              </a:pPr>
              <a:r>
                <a:rPr lang="en-US" sz="2199" b="1">
                  <a:solidFill>
                    <a:srgbClr val="FFFFFF"/>
                  </a:solidFill>
                  <a:latin typeface="Calibri (MS) Bold"/>
                  <a:ea typeface="Calibri (MS) Bold"/>
                  <a:cs typeface="Calibri (MS) Bold"/>
                  <a:sym typeface="Calibri (MS) Bold"/>
                </a:rPr>
                <a:t>Implementation of New Graduation Survey</a:t>
              </a:r>
            </a:p>
          </p:txBody>
        </p:sp>
        <p:sp>
          <p:nvSpPr>
            <p:cNvPr id="12" name="TextBox 12"/>
            <p:cNvSpPr txBox="1"/>
            <p:nvPr/>
          </p:nvSpPr>
          <p:spPr>
            <a:xfrm>
              <a:off x="0" y="531081"/>
              <a:ext cx="9978010" cy="1287992"/>
            </a:xfrm>
            <a:prstGeom prst="rect">
              <a:avLst/>
            </a:prstGeom>
          </p:spPr>
          <p:txBody>
            <a:bodyPr lIns="0" tIns="0" rIns="0" bIns="0" rtlCol="0" anchor="t">
              <a:spAutoFit/>
            </a:bodyPr>
            <a:lstStyle/>
            <a:p>
              <a:pPr marL="0" lvl="0" indent="0" algn="l">
                <a:lnSpc>
                  <a:spcPts val="2500"/>
                </a:lnSpc>
              </a:pPr>
              <a:r>
                <a:rPr lang="en-US" sz="2000" dirty="0">
                  <a:solidFill>
                    <a:srgbClr val="FFFFFF"/>
                  </a:solidFill>
                  <a:latin typeface="Calibri" panose="020F0502020204030204" pitchFamily="34" charset="0"/>
                  <a:ea typeface="Calibri (MS) Light"/>
                  <a:cs typeface="Calibri" panose="020F0502020204030204" pitchFamily="34" charset="0"/>
                  <a:sym typeface="Calibri (MS) Light"/>
                </a:rPr>
                <a:t>A new graduation survey was successfully updated and added to the website and Admissions, Enrollment Management and IER will access data in FY25. </a:t>
              </a:r>
            </a:p>
          </p:txBody>
        </p:sp>
      </p:grpSp>
      <p:grpSp>
        <p:nvGrpSpPr>
          <p:cNvPr id="13" name="Group 13"/>
          <p:cNvGrpSpPr/>
          <p:nvPr/>
        </p:nvGrpSpPr>
        <p:grpSpPr>
          <a:xfrm>
            <a:off x="2004858" y="4316136"/>
            <a:ext cx="7139142" cy="1703810"/>
            <a:chOff x="0" y="-9525"/>
            <a:chExt cx="9518855" cy="2271746"/>
          </a:xfrm>
        </p:grpSpPr>
        <p:sp>
          <p:nvSpPr>
            <p:cNvPr id="14" name="TextBox 14"/>
            <p:cNvSpPr txBox="1"/>
            <p:nvPr/>
          </p:nvSpPr>
          <p:spPr>
            <a:xfrm>
              <a:off x="0" y="-9525"/>
              <a:ext cx="9518855" cy="381472"/>
            </a:xfrm>
            <a:prstGeom prst="rect">
              <a:avLst/>
            </a:prstGeom>
          </p:spPr>
          <p:txBody>
            <a:bodyPr lIns="0" tIns="0" rIns="0" bIns="0" rtlCol="0" anchor="t">
              <a:spAutoFit/>
            </a:bodyPr>
            <a:lstStyle/>
            <a:p>
              <a:pPr marL="0" lvl="0" indent="0" algn="l">
                <a:lnSpc>
                  <a:spcPts val="2200"/>
                </a:lnSpc>
              </a:pPr>
              <a:r>
                <a:rPr lang="en-US" sz="2200" b="1" dirty="0">
                  <a:solidFill>
                    <a:srgbClr val="FFFFFF"/>
                  </a:solidFill>
                  <a:latin typeface="Calibri" panose="020F0502020204030204" pitchFamily="34" charset="0"/>
                  <a:ea typeface="Calibri (MS) Bold"/>
                  <a:cs typeface="Calibri" panose="020F0502020204030204" pitchFamily="34" charset="0"/>
                  <a:sym typeface="Calibri (MS) Bold"/>
                </a:rPr>
                <a:t>Removal of Financial Barriers to Graduation</a:t>
              </a:r>
            </a:p>
          </p:txBody>
        </p:sp>
        <p:sp>
          <p:nvSpPr>
            <p:cNvPr id="15" name="TextBox 15"/>
            <p:cNvSpPr txBox="1"/>
            <p:nvPr/>
          </p:nvSpPr>
          <p:spPr>
            <a:xfrm>
              <a:off x="0" y="555129"/>
              <a:ext cx="9518855" cy="1707092"/>
            </a:xfrm>
            <a:prstGeom prst="rect">
              <a:avLst/>
            </a:prstGeom>
          </p:spPr>
          <p:txBody>
            <a:bodyPr lIns="0" tIns="0" rIns="0" bIns="0" rtlCol="0" anchor="t">
              <a:spAutoFit/>
            </a:bodyPr>
            <a:lstStyle/>
            <a:p>
              <a:pPr marL="0" lvl="0" indent="0" algn="l">
                <a:lnSpc>
                  <a:spcPts val="2500"/>
                </a:lnSpc>
              </a:pPr>
              <a:r>
                <a:rPr lang="en-US" sz="2000" dirty="0">
                  <a:solidFill>
                    <a:srgbClr val="FFFFFF"/>
                  </a:solidFill>
                  <a:latin typeface="Calibri" panose="020F0502020204030204" pitchFamily="34" charset="0"/>
                  <a:ea typeface="Calibri (MS) Light"/>
                  <a:cs typeface="Calibri" panose="020F0502020204030204" pitchFamily="34" charset="0"/>
                  <a:sym typeface="Calibri (MS) Light"/>
                </a:rPr>
                <a:t>Admissions eliminated the graduation application fee and decreased the price of regalia from $40 to $17. The college had 239 students attend graduation in 2024 which was an increase from 207 students in 2023.</a:t>
              </a:r>
            </a:p>
          </p:txBody>
        </p:sp>
      </p:grpSp>
      <p:grpSp>
        <p:nvGrpSpPr>
          <p:cNvPr id="16" name="Group 16"/>
          <p:cNvGrpSpPr/>
          <p:nvPr/>
        </p:nvGrpSpPr>
        <p:grpSpPr>
          <a:xfrm>
            <a:off x="2004858" y="8191137"/>
            <a:ext cx="7813799" cy="1372853"/>
            <a:chOff x="0" y="-9525"/>
            <a:chExt cx="10418399" cy="1830469"/>
          </a:xfrm>
        </p:grpSpPr>
        <p:sp>
          <p:nvSpPr>
            <p:cNvPr id="17" name="TextBox 17"/>
            <p:cNvSpPr txBox="1"/>
            <p:nvPr/>
          </p:nvSpPr>
          <p:spPr>
            <a:xfrm>
              <a:off x="0" y="-9525"/>
              <a:ext cx="10418399" cy="452332"/>
            </a:xfrm>
            <a:prstGeom prst="rect">
              <a:avLst/>
            </a:prstGeom>
          </p:spPr>
          <p:txBody>
            <a:bodyPr lIns="0" tIns="0" rIns="0" bIns="0" rtlCol="0" anchor="t">
              <a:spAutoFit/>
            </a:bodyPr>
            <a:lstStyle/>
            <a:p>
              <a:pPr marL="0" lvl="0" indent="0" algn="l">
                <a:lnSpc>
                  <a:spcPts val="2200"/>
                </a:lnSpc>
              </a:pPr>
              <a:r>
                <a:rPr lang="en-US" sz="2200" b="1" dirty="0">
                  <a:solidFill>
                    <a:srgbClr val="FFFFFF"/>
                  </a:solidFill>
                  <a:latin typeface="Calibri (MS) Bold"/>
                  <a:ea typeface="Calibri (MS) Bold"/>
                  <a:cs typeface="Calibri (MS) Bold"/>
                  <a:sym typeface="Calibri (MS) Bold"/>
                </a:rPr>
                <a:t>Student Application for All Eligible Credentials </a:t>
              </a:r>
            </a:p>
          </p:txBody>
        </p:sp>
        <p:sp>
          <p:nvSpPr>
            <p:cNvPr id="18" name="TextBox 18"/>
            <p:cNvSpPr txBox="1"/>
            <p:nvPr/>
          </p:nvSpPr>
          <p:spPr>
            <a:xfrm>
              <a:off x="0" y="555129"/>
              <a:ext cx="10418399" cy="1265815"/>
            </a:xfrm>
            <a:prstGeom prst="rect">
              <a:avLst/>
            </a:prstGeom>
          </p:spPr>
          <p:txBody>
            <a:bodyPr lIns="0" tIns="0" rIns="0" bIns="0" rtlCol="0" anchor="t">
              <a:spAutoFit/>
            </a:bodyPr>
            <a:lstStyle/>
            <a:p>
              <a:pPr lvl="0">
                <a:lnSpc>
                  <a:spcPts val="2500"/>
                </a:lnSpc>
              </a:pPr>
              <a:r>
                <a:rPr lang="en-US" sz="2000" dirty="0">
                  <a:solidFill>
                    <a:schemeClr val="bg1"/>
                  </a:solidFill>
                </a:rPr>
                <a:t>Admissions tested a new set-up for awarding GECC and made a few changes, but it threw off financial aid. We are corresponding with our IT department.</a:t>
              </a:r>
              <a:endParaRPr lang="en-US" sz="2000" dirty="0">
                <a:solidFill>
                  <a:schemeClr val="bg1"/>
                </a:solidFill>
                <a:ea typeface="Calibri (MS) Light"/>
                <a:cs typeface="Calibri" panose="020F0502020204030204" pitchFamily="34" charset="0"/>
                <a:sym typeface="Calibri (MS) Light"/>
              </a:endParaRPr>
            </a:p>
          </p:txBody>
        </p:sp>
      </p:grpSp>
      <p:grpSp>
        <p:nvGrpSpPr>
          <p:cNvPr id="19" name="Group 19"/>
          <p:cNvGrpSpPr/>
          <p:nvPr/>
        </p:nvGrpSpPr>
        <p:grpSpPr>
          <a:xfrm>
            <a:off x="11692389" y="1943656"/>
            <a:ext cx="6268374" cy="1347673"/>
            <a:chOff x="0" y="0"/>
            <a:chExt cx="8357832" cy="1796897"/>
          </a:xfrm>
        </p:grpSpPr>
        <p:sp>
          <p:nvSpPr>
            <p:cNvPr id="20" name="TextBox 20"/>
            <p:cNvSpPr txBox="1"/>
            <p:nvPr/>
          </p:nvSpPr>
          <p:spPr>
            <a:xfrm>
              <a:off x="0" y="0"/>
              <a:ext cx="8357832" cy="442807"/>
            </a:xfrm>
            <a:prstGeom prst="rect">
              <a:avLst/>
            </a:prstGeom>
          </p:spPr>
          <p:txBody>
            <a:bodyPr lIns="0" tIns="0" rIns="0" bIns="0" rtlCol="0" anchor="t">
              <a:spAutoFit/>
            </a:bodyPr>
            <a:lstStyle/>
            <a:p>
              <a:pPr marL="0" lvl="0" indent="0" algn="l">
                <a:lnSpc>
                  <a:spcPts val="2199"/>
                </a:lnSpc>
              </a:pPr>
              <a:r>
                <a:rPr lang="en-US" sz="2199" b="1">
                  <a:solidFill>
                    <a:srgbClr val="FFFFFF"/>
                  </a:solidFill>
                  <a:latin typeface="Calibri (MS) Bold"/>
                  <a:ea typeface="Calibri (MS) Bold"/>
                  <a:cs typeface="Calibri (MS) Bold"/>
                  <a:sym typeface="Calibri (MS) Bold"/>
                </a:rPr>
                <a:t>Improve Post Graduation Tracking</a:t>
              </a:r>
            </a:p>
          </p:txBody>
        </p:sp>
        <p:sp>
          <p:nvSpPr>
            <p:cNvPr id="21" name="TextBox 21"/>
            <p:cNvSpPr txBox="1"/>
            <p:nvPr/>
          </p:nvSpPr>
          <p:spPr>
            <a:xfrm>
              <a:off x="0" y="531082"/>
              <a:ext cx="8357832" cy="1265815"/>
            </a:xfrm>
            <a:prstGeom prst="rect">
              <a:avLst/>
            </a:prstGeom>
          </p:spPr>
          <p:txBody>
            <a:bodyPr lIns="0" tIns="0" rIns="0" bIns="0" rtlCol="0" anchor="t">
              <a:spAutoFit/>
            </a:bodyPr>
            <a:lstStyle/>
            <a:p>
              <a:pPr lvl="0">
                <a:lnSpc>
                  <a:spcPts val="2500"/>
                </a:lnSpc>
              </a:pPr>
              <a:r>
                <a:rPr lang="en-US" sz="2000" dirty="0">
                  <a:solidFill>
                    <a:schemeClr val="bg1"/>
                  </a:solidFill>
                </a:rPr>
                <a:t>Admissions will email fall graduates the supplemental survey and check in with IER regarding the results in February/March. </a:t>
              </a:r>
              <a:endParaRPr lang="en-US" sz="2000" dirty="0">
                <a:solidFill>
                  <a:schemeClr val="bg1"/>
                </a:solidFill>
                <a:latin typeface="Calibri" panose="020F0502020204030204" pitchFamily="34" charset="0"/>
                <a:ea typeface="Calibri (MS) Light"/>
                <a:cs typeface="Calibri" panose="020F0502020204030204" pitchFamily="34" charset="0"/>
                <a:sym typeface="Calibri (MS) Light"/>
              </a:endParaRPr>
            </a:p>
          </p:txBody>
        </p:sp>
      </p:grpSp>
      <p:grpSp>
        <p:nvGrpSpPr>
          <p:cNvPr id="22" name="Group 22"/>
          <p:cNvGrpSpPr/>
          <p:nvPr/>
        </p:nvGrpSpPr>
        <p:grpSpPr>
          <a:xfrm>
            <a:off x="2004858" y="6229463"/>
            <a:ext cx="7813799" cy="1696665"/>
            <a:chOff x="0" y="0"/>
            <a:chExt cx="10418399" cy="2262220"/>
          </a:xfrm>
        </p:grpSpPr>
        <p:sp>
          <p:nvSpPr>
            <p:cNvPr id="23" name="TextBox 23"/>
            <p:cNvSpPr txBox="1"/>
            <p:nvPr/>
          </p:nvSpPr>
          <p:spPr>
            <a:xfrm>
              <a:off x="0" y="-9525"/>
              <a:ext cx="10418399" cy="452332"/>
            </a:xfrm>
            <a:prstGeom prst="rect">
              <a:avLst/>
            </a:prstGeom>
          </p:spPr>
          <p:txBody>
            <a:bodyPr lIns="0" tIns="0" rIns="0" bIns="0" rtlCol="0" anchor="t">
              <a:spAutoFit/>
            </a:bodyPr>
            <a:lstStyle/>
            <a:p>
              <a:pPr marL="0" lvl="0" indent="0" algn="l">
                <a:lnSpc>
                  <a:spcPts val="2200"/>
                </a:lnSpc>
              </a:pPr>
              <a:r>
                <a:rPr lang="en-US" sz="2200" b="1">
                  <a:solidFill>
                    <a:srgbClr val="FFFFFF"/>
                  </a:solidFill>
                  <a:latin typeface="Calibri (MS) Bold"/>
                  <a:ea typeface="Calibri (MS) Bold"/>
                  <a:cs typeface="Calibri (MS) Bold"/>
                  <a:sym typeface="Calibri (MS) Bold"/>
                </a:rPr>
                <a:t>Promotion of the Graduation Ceremony</a:t>
              </a:r>
            </a:p>
          </p:txBody>
        </p:sp>
        <p:sp>
          <p:nvSpPr>
            <p:cNvPr id="24" name="TextBox 24"/>
            <p:cNvSpPr txBox="1"/>
            <p:nvPr/>
          </p:nvSpPr>
          <p:spPr>
            <a:xfrm>
              <a:off x="0" y="555129"/>
              <a:ext cx="10418399" cy="1707092"/>
            </a:xfrm>
            <a:prstGeom prst="rect">
              <a:avLst/>
            </a:prstGeom>
          </p:spPr>
          <p:txBody>
            <a:bodyPr lIns="0" tIns="0" rIns="0" bIns="0" rtlCol="0" anchor="t">
              <a:spAutoFit/>
            </a:bodyPr>
            <a:lstStyle/>
            <a:p>
              <a:pPr marL="0" lvl="0" indent="0" algn="l">
                <a:lnSpc>
                  <a:spcPts val="2500"/>
                </a:lnSpc>
              </a:pPr>
              <a:r>
                <a:rPr lang="en-US" sz="2000" dirty="0">
                  <a:solidFill>
                    <a:srgbClr val="FFFFFF"/>
                  </a:solidFill>
                  <a:latin typeface="Calibri" panose="020F0502020204030204" pitchFamily="34" charset="0"/>
                  <a:ea typeface="Calibri (MS) Light"/>
                  <a:cs typeface="Calibri" panose="020F0502020204030204" pitchFamily="34" charset="0"/>
                  <a:sym typeface="Calibri (MS) Light"/>
                </a:rPr>
                <a:t>Admissions has made greater efforts in communications to students utilizing J1 Communication and hosting graduation drive events to get students to apply for graduation. The decrease in price of regalia and the removal of the application fee helped to promote graduation in 2024. </a:t>
              </a:r>
            </a:p>
          </p:txBody>
        </p:sp>
      </p:grpSp>
      <p:sp>
        <p:nvSpPr>
          <p:cNvPr id="25" name="Freeform 25"/>
          <p:cNvSpPr/>
          <p:nvPr/>
        </p:nvSpPr>
        <p:spPr>
          <a:xfrm>
            <a:off x="14378806" y="776080"/>
            <a:ext cx="595276" cy="505240"/>
          </a:xfrm>
          <a:custGeom>
            <a:avLst/>
            <a:gdLst/>
            <a:ahLst/>
            <a:cxnLst/>
            <a:rect l="l" t="t" r="r" b="b"/>
            <a:pathLst>
              <a:path w="595276" h="505240">
                <a:moveTo>
                  <a:pt x="0" y="0"/>
                </a:moveTo>
                <a:lnTo>
                  <a:pt x="595275" y="0"/>
                </a:lnTo>
                <a:lnTo>
                  <a:pt x="595275" y="505240"/>
                </a:lnTo>
                <a:lnTo>
                  <a:pt x="0" y="5052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6" name="TextBox 26"/>
          <p:cNvSpPr txBox="1"/>
          <p:nvPr/>
        </p:nvSpPr>
        <p:spPr>
          <a:xfrm>
            <a:off x="14974081" y="853122"/>
            <a:ext cx="2866148" cy="341630"/>
          </a:xfrm>
          <a:prstGeom prst="rect">
            <a:avLst/>
          </a:prstGeom>
        </p:spPr>
        <p:txBody>
          <a:bodyPr lIns="0" tIns="0" rIns="0" bIns="0" rtlCol="0" anchor="t">
            <a:spAutoFit/>
          </a:bodyPr>
          <a:lstStyle/>
          <a:p>
            <a:pPr algn="ctr">
              <a:lnSpc>
                <a:spcPts val="2200"/>
              </a:lnSpc>
              <a:spcBef>
                <a:spcPct val="0"/>
              </a:spcBef>
            </a:pPr>
            <a:r>
              <a:rPr lang="en-US" sz="2200" b="1">
                <a:solidFill>
                  <a:srgbClr val="FFFFFF"/>
                </a:solidFill>
                <a:latin typeface="Calibri (MS) Bold"/>
                <a:ea typeface="Calibri (MS) Bold"/>
                <a:cs typeface="Calibri (MS) Bold"/>
                <a:sym typeface="Calibri (MS) Bold"/>
              </a:rPr>
              <a:t>= Metric has been met</a:t>
            </a:r>
          </a:p>
        </p:txBody>
      </p:sp>
      <p:sp>
        <p:nvSpPr>
          <p:cNvPr id="27" name="Freeform 4">
            <a:extLst>
              <a:ext uri="{FF2B5EF4-FFF2-40B4-BE49-F238E27FC236}">
                <a16:creationId xmlns:a16="http://schemas.microsoft.com/office/drawing/2014/main" id="{C6F87A60-F34D-D6AB-5AE4-47C273E809AC}"/>
              </a:ext>
            </a:extLst>
          </p:cNvPr>
          <p:cNvSpPr/>
          <p:nvPr/>
        </p:nvSpPr>
        <p:spPr>
          <a:xfrm>
            <a:off x="10591800" y="1980479"/>
            <a:ext cx="860401" cy="860401"/>
          </a:xfrm>
          <a:custGeom>
            <a:avLst/>
            <a:gdLst/>
            <a:ahLst/>
            <a:cxnLst/>
            <a:rect l="l" t="t" r="r" b="b"/>
            <a:pathLst>
              <a:path w="860401" h="860401">
                <a:moveTo>
                  <a:pt x="0" y="0"/>
                </a:moveTo>
                <a:lnTo>
                  <a:pt x="860401" y="0"/>
                </a:lnTo>
                <a:lnTo>
                  <a:pt x="860401" y="860401"/>
                </a:lnTo>
                <a:lnTo>
                  <a:pt x="0" y="8604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1489"/>
        </a:solidFill>
        <a:effectLst/>
      </p:bgPr>
    </p:bg>
    <p:spTree>
      <p:nvGrpSpPr>
        <p:cNvPr id="1" name=""/>
        <p:cNvGrpSpPr/>
        <p:nvPr/>
      </p:nvGrpSpPr>
      <p:grpSpPr>
        <a:xfrm>
          <a:off x="0" y="0"/>
          <a:ext cx="0" cy="0"/>
          <a:chOff x="0" y="0"/>
          <a:chExt cx="0" cy="0"/>
        </a:xfrm>
      </p:grpSpPr>
      <p:sp>
        <p:nvSpPr>
          <p:cNvPr id="2" name="Freeform 2"/>
          <p:cNvSpPr/>
          <p:nvPr/>
        </p:nvSpPr>
        <p:spPr>
          <a:xfrm>
            <a:off x="585516" y="3500234"/>
            <a:ext cx="8277272" cy="4773244"/>
          </a:xfrm>
          <a:custGeom>
            <a:avLst/>
            <a:gdLst/>
            <a:ahLst/>
            <a:cxnLst/>
            <a:rect l="l" t="t" r="r" b="b"/>
            <a:pathLst>
              <a:path w="8277272" h="4773244">
                <a:moveTo>
                  <a:pt x="0" y="0"/>
                </a:moveTo>
                <a:lnTo>
                  <a:pt x="8277272" y="0"/>
                </a:lnTo>
                <a:lnTo>
                  <a:pt x="8277272" y="4773244"/>
                </a:lnTo>
                <a:lnTo>
                  <a:pt x="0" y="4773244"/>
                </a:lnTo>
                <a:lnTo>
                  <a:pt x="0" y="0"/>
                </a:lnTo>
                <a:close/>
              </a:path>
            </a:pathLst>
          </a:custGeom>
          <a:blipFill>
            <a:blip r:embed="rId2"/>
            <a:stretch>
              <a:fillRect t="-3757" b="-3757"/>
            </a:stretch>
          </a:blipFill>
        </p:spPr>
        <p:txBody>
          <a:bodyPr/>
          <a:lstStyle/>
          <a:p>
            <a:endParaRPr lang="en-US"/>
          </a:p>
        </p:txBody>
      </p:sp>
      <p:sp>
        <p:nvSpPr>
          <p:cNvPr id="3" name="Freeform 3"/>
          <p:cNvSpPr/>
          <p:nvPr/>
        </p:nvSpPr>
        <p:spPr>
          <a:xfrm>
            <a:off x="9699105" y="3500234"/>
            <a:ext cx="8059739" cy="4773244"/>
          </a:xfrm>
          <a:custGeom>
            <a:avLst/>
            <a:gdLst/>
            <a:ahLst/>
            <a:cxnLst/>
            <a:rect l="l" t="t" r="r" b="b"/>
            <a:pathLst>
              <a:path w="8059739" h="4773244">
                <a:moveTo>
                  <a:pt x="0" y="0"/>
                </a:moveTo>
                <a:lnTo>
                  <a:pt x="8059739" y="0"/>
                </a:lnTo>
                <a:lnTo>
                  <a:pt x="8059739" y="4773244"/>
                </a:lnTo>
                <a:lnTo>
                  <a:pt x="0" y="4773244"/>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585516" y="543178"/>
            <a:ext cx="14337532" cy="2087174"/>
          </a:xfrm>
          <a:prstGeom prst="rect">
            <a:avLst/>
          </a:prstGeom>
        </p:spPr>
        <p:txBody>
          <a:bodyPr lIns="0" tIns="0" rIns="0" bIns="0" rtlCol="0" anchor="t">
            <a:spAutoFit/>
          </a:bodyPr>
          <a:lstStyle/>
          <a:p>
            <a:pPr algn="l">
              <a:lnSpc>
                <a:spcPts val="5400"/>
              </a:lnSpc>
            </a:pPr>
            <a:r>
              <a:rPr lang="en-US" sz="5500" dirty="0">
                <a:solidFill>
                  <a:srgbClr val="FFFFFF"/>
                </a:solidFill>
                <a:latin typeface="Calibri (MS) Bold" panose="020B0604020202020204" charset="0"/>
                <a:ea typeface="Calibri (MS) Light"/>
                <a:cs typeface="Calibri (MS) Bold" panose="020B0604020202020204" charset="0"/>
                <a:sym typeface="Calibri (MS) Light"/>
              </a:rPr>
              <a:t>GOAL 4: INCREASE PROGRAM COMPLETIONS AND GRADUATION RATES</a:t>
            </a:r>
          </a:p>
          <a:p>
            <a:pPr marL="0" lvl="0" indent="0" algn="l">
              <a:lnSpc>
                <a:spcPts val="5400"/>
              </a:lnSpc>
            </a:pPr>
            <a:r>
              <a:rPr lang="en-US" sz="5500" b="1" dirty="0">
                <a:solidFill>
                  <a:srgbClr val="13AB25"/>
                </a:solidFill>
                <a:latin typeface="Calibri (MS) Bold" panose="020B0604020202020204" charset="0"/>
                <a:ea typeface="Calibri (MS) Bold"/>
                <a:cs typeface="Calibri (MS) Bold" panose="020B0604020202020204" charset="0"/>
                <a:sym typeface="Calibri (MS) Bold"/>
              </a:rPr>
              <a:t>RESULTS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1489"/>
        </a:solidFill>
        <a:effectLst/>
      </p:bgPr>
    </p:bg>
    <p:spTree>
      <p:nvGrpSpPr>
        <p:cNvPr id="1" name="">
          <a:extLst>
            <a:ext uri="{FF2B5EF4-FFF2-40B4-BE49-F238E27FC236}">
              <a16:creationId xmlns:a16="http://schemas.microsoft.com/office/drawing/2014/main" id="{8FF86709-4F7C-8616-25E2-03BED103A8A9}"/>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008D4FC1-97CC-1266-C69F-F8AAC0AF2CFD}"/>
              </a:ext>
            </a:extLst>
          </p:cNvPr>
          <p:cNvSpPr txBox="1"/>
          <p:nvPr/>
        </p:nvSpPr>
        <p:spPr>
          <a:xfrm>
            <a:off x="585516" y="543178"/>
            <a:ext cx="17173328" cy="1985608"/>
          </a:xfrm>
          <a:prstGeom prst="rect">
            <a:avLst/>
          </a:prstGeom>
        </p:spPr>
        <p:txBody>
          <a:bodyPr wrap="square" lIns="0" tIns="0" rIns="0" bIns="0" rtlCol="0" anchor="t">
            <a:spAutoFit/>
          </a:bodyPr>
          <a:lstStyle/>
          <a:p>
            <a:pPr algn="l">
              <a:lnSpc>
                <a:spcPts val="5400"/>
              </a:lnSpc>
            </a:pPr>
            <a:r>
              <a:rPr lang="en-US" sz="5500" dirty="0">
                <a:solidFill>
                  <a:srgbClr val="FFFFFF"/>
                </a:solidFill>
                <a:latin typeface="Calibri (MS) Bold" panose="020B0604020202020204" charset="0"/>
                <a:ea typeface="Calibri (MS) Light"/>
                <a:cs typeface="Calibri (MS) Bold" panose="020B0604020202020204" charset="0"/>
                <a:sym typeface="Calibri (MS) Light"/>
              </a:rPr>
              <a:t>FTFT Graduation Rate</a:t>
            </a:r>
          </a:p>
          <a:p>
            <a:pPr algn="l">
              <a:lnSpc>
                <a:spcPts val="5400"/>
              </a:lnSpc>
            </a:pPr>
            <a:r>
              <a:rPr lang="en-US" sz="2400" dirty="0">
                <a:solidFill>
                  <a:schemeClr val="bg1"/>
                </a:solidFill>
              </a:rPr>
              <a:t>- Prior to the 2019-20 academic year, all completions of certificates under 1 year were reported together. Starting in the 2019-20 academic year these completions were reported separately for certificates under 300 clock hours and certificates between 300 and 899 clock hours. </a:t>
            </a:r>
            <a:endParaRPr lang="en-US" sz="2400" dirty="0">
              <a:solidFill>
                <a:schemeClr val="bg1"/>
              </a:solidFill>
              <a:latin typeface="Calibri (MS) Bold" panose="020B0604020202020204" charset="0"/>
              <a:ea typeface="Calibri (MS) Light"/>
              <a:cs typeface="Calibri (MS) Bold" panose="020B0604020202020204" charset="0"/>
              <a:sym typeface="Calibri (MS) Light"/>
            </a:endParaRPr>
          </a:p>
        </p:txBody>
      </p:sp>
      <p:pic>
        <p:nvPicPr>
          <p:cNvPr id="6" name="Picture 5">
            <a:extLst>
              <a:ext uri="{FF2B5EF4-FFF2-40B4-BE49-F238E27FC236}">
                <a16:creationId xmlns:a16="http://schemas.microsoft.com/office/drawing/2014/main" id="{AADA6A2B-01CD-3C5A-2CB3-192510F4D9E5}"/>
              </a:ext>
            </a:extLst>
          </p:cNvPr>
          <p:cNvPicPr>
            <a:picLocks noChangeAspect="1"/>
          </p:cNvPicPr>
          <p:nvPr/>
        </p:nvPicPr>
        <p:blipFill>
          <a:blip r:embed="rId2"/>
          <a:stretch>
            <a:fillRect/>
          </a:stretch>
        </p:blipFill>
        <p:spPr>
          <a:xfrm>
            <a:off x="2362200" y="3238500"/>
            <a:ext cx="13335000" cy="5270637"/>
          </a:xfrm>
          <a:prstGeom prst="rect">
            <a:avLst/>
          </a:prstGeom>
        </p:spPr>
      </p:pic>
    </p:spTree>
    <p:extLst>
      <p:ext uri="{BB962C8B-B14F-4D97-AF65-F5344CB8AC3E}">
        <p14:creationId xmlns:p14="http://schemas.microsoft.com/office/powerpoint/2010/main" val="35571119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1489"/>
        </a:solidFill>
        <a:effectLst/>
      </p:bgPr>
    </p:bg>
    <p:spTree>
      <p:nvGrpSpPr>
        <p:cNvPr id="1" name="">
          <a:extLst>
            <a:ext uri="{FF2B5EF4-FFF2-40B4-BE49-F238E27FC236}">
              <a16:creationId xmlns:a16="http://schemas.microsoft.com/office/drawing/2014/main" id="{6DDFE03E-BC9D-5302-1F45-CC12D669F65B}"/>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DD6EB23D-95A7-C016-F31D-F6F7F7D09ACB}"/>
              </a:ext>
            </a:extLst>
          </p:cNvPr>
          <p:cNvSpPr txBox="1"/>
          <p:nvPr/>
        </p:nvSpPr>
        <p:spPr>
          <a:xfrm>
            <a:off x="585516" y="543178"/>
            <a:ext cx="17173328" cy="1985608"/>
          </a:xfrm>
          <a:prstGeom prst="rect">
            <a:avLst/>
          </a:prstGeom>
        </p:spPr>
        <p:txBody>
          <a:bodyPr wrap="square" lIns="0" tIns="0" rIns="0" bIns="0" rtlCol="0" anchor="t">
            <a:spAutoFit/>
          </a:bodyPr>
          <a:lstStyle/>
          <a:p>
            <a:pPr algn="l">
              <a:lnSpc>
                <a:spcPts val="5400"/>
              </a:lnSpc>
            </a:pPr>
            <a:r>
              <a:rPr lang="en-US" sz="5500" dirty="0">
                <a:solidFill>
                  <a:srgbClr val="FFFFFF"/>
                </a:solidFill>
                <a:latin typeface="Calibri (MS) Bold" panose="020B0604020202020204" charset="0"/>
                <a:ea typeface="Calibri (MS) Light"/>
                <a:cs typeface="Calibri (MS) Bold" panose="020B0604020202020204" charset="0"/>
                <a:sym typeface="Calibri (MS) Light"/>
              </a:rPr>
              <a:t>Annual Completion (Awards)</a:t>
            </a:r>
          </a:p>
          <a:p>
            <a:pPr algn="l">
              <a:lnSpc>
                <a:spcPts val="5400"/>
              </a:lnSpc>
            </a:pPr>
            <a:r>
              <a:rPr lang="en-US" sz="2400" dirty="0">
                <a:solidFill>
                  <a:schemeClr val="bg1"/>
                </a:solidFill>
              </a:rPr>
              <a:t>- Prior to the 2019-20 academic year, all completions of certificates under 1 year were reported together. Starting in the 2019-20 academic year these completions were reported separately for certificates under 300 clock hours and certificates between 300 and 899 clock hours. </a:t>
            </a:r>
            <a:endParaRPr lang="en-US" sz="2400" dirty="0">
              <a:solidFill>
                <a:schemeClr val="bg1"/>
              </a:solidFill>
              <a:latin typeface="Calibri (MS) Bold" panose="020B0604020202020204" charset="0"/>
              <a:ea typeface="Calibri (MS) Light"/>
              <a:cs typeface="Calibri (MS) Bold" panose="020B0604020202020204" charset="0"/>
              <a:sym typeface="Calibri (MS) Light"/>
            </a:endParaRPr>
          </a:p>
        </p:txBody>
      </p:sp>
      <p:pic>
        <p:nvPicPr>
          <p:cNvPr id="3" name="Picture 2">
            <a:extLst>
              <a:ext uri="{FF2B5EF4-FFF2-40B4-BE49-F238E27FC236}">
                <a16:creationId xmlns:a16="http://schemas.microsoft.com/office/drawing/2014/main" id="{3AFA910F-4D90-0C32-8A29-7A4C2CDBE90C}"/>
              </a:ext>
            </a:extLst>
          </p:cNvPr>
          <p:cNvPicPr>
            <a:picLocks noChangeAspect="1"/>
          </p:cNvPicPr>
          <p:nvPr/>
        </p:nvPicPr>
        <p:blipFill>
          <a:blip r:embed="rId2"/>
          <a:stretch>
            <a:fillRect/>
          </a:stretch>
        </p:blipFill>
        <p:spPr>
          <a:xfrm>
            <a:off x="2588418" y="3314700"/>
            <a:ext cx="13111163" cy="5662018"/>
          </a:xfrm>
          <a:prstGeom prst="rect">
            <a:avLst/>
          </a:prstGeom>
        </p:spPr>
      </p:pic>
    </p:spTree>
    <p:extLst>
      <p:ext uri="{BB962C8B-B14F-4D97-AF65-F5344CB8AC3E}">
        <p14:creationId xmlns:p14="http://schemas.microsoft.com/office/powerpoint/2010/main" val="29911823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1489"/>
        </a:solidFill>
        <a:effectLst/>
      </p:bgPr>
    </p:bg>
    <p:spTree>
      <p:nvGrpSpPr>
        <p:cNvPr id="1" name=""/>
        <p:cNvGrpSpPr/>
        <p:nvPr/>
      </p:nvGrpSpPr>
      <p:grpSpPr>
        <a:xfrm>
          <a:off x="0" y="0"/>
          <a:ext cx="0" cy="0"/>
          <a:chOff x="0" y="0"/>
          <a:chExt cx="0" cy="0"/>
        </a:xfrm>
      </p:grpSpPr>
      <p:grpSp>
        <p:nvGrpSpPr>
          <p:cNvPr id="2" name="Group 2"/>
          <p:cNvGrpSpPr/>
          <p:nvPr/>
        </p:nvGrpSpPr>
        <p:grpSpPr>
          <a:xfrm>
            <a:off x="6324601" y="2935012"/>
            <a:ext cx="5943600" cy="2881768"/>
            <a:chOff x="0" y="0"/>
            <a:chExt cx="12914236" cy="6795479"/>
          </a:xfrm>
        </p:grpSpPr>
        <p:sp>
          <p:nvSpPr>
            <p:cNvPr id="3" name="Freeform 3"/>
            <p:cNvSpPr/>
            <p:nvPr/>
          </p:nvSpPr>
          <p:spPr>
            <a:xfrm>
              <a:off x="0" y="0"/>
              <a:ext cx="12914237" cy="6795479"/>
            </a:xfrm>
            <a:custGeom>
              <a:avLst/>
              <a:gdLst/>
              <a:ahLst/>
              <a:cxnLst/>
              <a:rect l="l" t="t" r="r" b="b"/>
              <a:pathLst>
                <a:path w="12914237" h="6795479">
                  <a:moveTo>
                    <a:pt x="0" y="0"/>
                  </a:moveTo>
                  <a:lnTo>
                    <a:pt x="12914237" y="0"/>
                  </a:lnTo>
                  <a:lnTo>
                    <a:pt x="12914237" y="6795479"/>
                  </a:lnTo>
                  <a:lnTo>
                    <a:pt x="0" y="6795479"/>
                  </a:lnTo>
                  <a:close/>
                </a:path>
              </a:pathLst>
            </a:custGeom>
            <a:blipFill>
              <a:blip r:embed="rId2"/>
              <a:stretch>
                <a:fillRect t="-21265" b="-21265"/>
              </a:stretch>
            </a:blipFill>
          </p:spPr>
          <p:txBody>
            <a:bodyPr/>
            <a:lstStyle/>
            <a:p>
              <a:endParaRPr lang="en-US"/>
            </a:p>
          </p:txBody>
        </p:sp>
      </p:grpSp>
      <p:grpSp>
        <p:nvGrpSpPr>
          <p:cNvPr id="4" name="Group 4"/>
          <p:cNvGrpSpPr/>
          <p:nvPr/>
        </p:nvGrpSpPr>
        <p:grpSpPr>
          <a:xfrm>
            <a:off x="4001793" y="281909"/>
            <a:ext cx="10247608" cy="2320631"/>
            <a:chOff x="0" y="-9525"/>
            <a:chExt cx="13712554" cy="3006050"/>
          </a:xfrm>
        </p:grpSpPr>
        <p:sp>
          <p:nvSpPr>
            <p:cNvPr id="5" name="TextBox 5"/>
            <p:cNvSpPr txBox="1"/>
            <p:nvPr/>
          </p:nvSpPr>
          <p:spPr>
            <a:xfrm>
              <a:off x="0" y="-9525"/>
              <a:ext cx="13712554" cy="2496301"/>
            </a:xfrm>
            <a:prstGeom prst="rect">
              <a:avLst/>
            </a:prstGeom>
          </p:spPr>
          <p:txBody>
            <a:bodyPr lIns="0" tIns="0" rIns="0" bIns="0" rtlCol="0" anchor="t">
              <a:spAutoFit/>
            </a:bodyPr>
            <a:lstStyle/>
            <a:p>
              <a:pPr marL="0" lvl="0" indent="0" algn="ctr">
                <a:lnSpc>
                  <a:spcPts val="6678"/>
                </a:lnSpc>
              </a:pPr>
              <a:r>
                <a:rPr lang="en-US" sz="6678" dirty="0">
                  <a:solidFill>
                    <a:srgbClr val="FFFFFF"/>
                  </a:solidFill>
                  <a:latin typeface="Calibri (MS) Light"/>
                  <a:ea typeface="Calibri (MS) Light"/>
                  <a:cs typeface="Calibri (MS) Light"/>
                  <a:sym typeface="Calibri (MS) Light"/>
                </a:rPr>
                <a:t>STRATEGIC PLAN FOR </a:t>
              </a:r>
              <a:r>
                <a:rPr lang="en-US" sz="6678" b="1" dirty="0">
                  <a:solidFill>
                    <a:srgbClr val="FFFFFF"/>
                  </a:solidFill>
                  <a:latin typeface="Calibri (MS) Bold"/>
                  <a:ea typeface="Calibri (MS) Bold"/>
                  <a:cs typeface="Calibri (MS) Bold"/>
                  <a:sym typeface="Calibri (MS) Bold"/>
                </a:rPr>
                <a:t>COLLEGE SUCCESS</a:t>
              </a:r>
            </a:p>
          </p:txBody>
        </p:sp>
        <p:sp>
          <p:nvSpPr>
            <p:cNvPr id="6" name="TextBox 6"/>
            <p:cNvSpPr txBox="1"/>
            <p:nvPr/>
          </p:nvSpPr>
          <p:spPr>
            <a:xfrm>
              <a:off x="0" y="2244736"/>
              <a:ext cx="13712554" cy="751789"/>
            </a:xfrm>
            <a:prstGeom prst="rect">
              <a:avLst/>
            </a:prstGeom>
          </p:spPr>
          <p:txBody>
            <a:bodyPr lIns="0" tIns="0" rIns="0" bIns="0" rtlCol="0" anchor="t">
              <a:spAutoFit/>
            </a:bodyPr>
            <a:lstStyle/>
            <a:p>
              <a:pPr marL="0" lvl="0" indent="0" algn="ctr">
                <a:lnSpc>
                  <a:spcPts val="4753"/>
                </a:lnSpc>
              </a:pPr>
              <a:r>
                <a:rPr lang="en-US" sz="3395" b="1" i="1" dirty="0">
                  <a:solidFill>
                    <a:srgbClr val="13AB25"/>
                  </a:solidFill>
                  <a:latin typeface="Cormorant Garamond Bold Italics"/>
                  <a:ea typeface="Cormorant Garamond Bold Italics"/>
                  <a:cs typeface="Cormorant Garamond Bold Italics"/>
                  <a:sym typeface="Cormorant Garamond Bold Italics"/>
                </a:rPr>
                <a:t>Building a Brighter Future Together</a:t>
              </a:r>
            </a:p>
          </p:txBody>
        </p:sp>
      </p:grpSp>
      <p:sp>
        <p:nvSpPr>
          <p:cNvPr id="7" name="TextBox 7"/>
          <p:cNvSpPr txBox="1"/>
          <p:nvPr/>
        </p:nvSpPr>
        <p:spPr>
          <a:xfrm>
            <a:off x="1447800" y="5981700"/>
            <a:ext cx="15087600" cy="4218527"/>
          </a:xfrm>
          <a:prstGeom prst="rect">
            <a:avLst/>
          </a:prstGeom>
        </p:spPr>
        <p:txBody>
          <a:bodyPr wrap="square" lIns="0" tIns="0" rIns="0" bIns="0" rtlCol="0" anchor="t">
            <a:spAutoFit/>
          </a:bodyPr>
          <a:lstStyle/>
          <a:p>
            <a:pPr algn="l">
              <a:lnSpc>
                <a:spcPts val="2626"/>
              </a:lnSpc>
            </a:pPr>
            <a:r>
              <a:rPr lang="en-US" sz="1876" dirty="0">
                <a:solidFill>
                  <a:srgbClr val="FFFFFF"/>
                </a:solidFill>
                <a:latin typeface="Calibri (MS)"/>
                <a:ea typeface="Calibri (MS)"/>
                <a:cs typeface="Calibri (MS)"/>
                <a:sym typeface="Calibri (MS)"/>
              </a:rPr>
              <a:t>The College Scorecard was created to provide our community and campus with a snapshot of how we, as a college, are performing in the key areas of enrollment, retention, completion, and student satisfaction. This summary provides an overview and all metrics and are updated annually. The overarching enrollment target of the SEM Plan is to increase student headcount and credit hours by 4% by Fall 2027. Data from Fall 2022 was used as the benchmark and this scorecard reflects FY 2024 numbers. The SEM Plan has established four goals, each with their own tactics, to provide guidance for reaching the four percent increase in enrollment. </a:t>
            </a:r>
          </a:p>
          <a:p>
            <a:pPr algn="l">
              <a:lnSpc>
                <a:spcPts val="2626"/>
              </a:lnSpc>
            </a:pPr>
            <a:endParaRPr lang="en-US" sz="1876" dirty="0">
              <a:solidFill>
                <a:srgbClr val="FFFFFF"/>
              </a:solidFill>
              <a:latin typeface="Calibri (MS)"/>
              <a:ea typeface="Calibri (MS)"/>
              <a:cs typeface="Calibri (MS)"/>
              <a:sym typeface="Calibri (MS)"/>
            </a:endParaRPr>
          </a:p>
          <a:p>
            <a:pPr algn="l">
              <a:lnSpc>
                <a:spcPts val="2626"/>
              </a:lnSpc>
            </a:pPr>
            <a:r>
              <a:rPr lang="en-US" sz="1876" dirty="0">
                <a:solidFill>
                  <a:srgbClr val="FFFFFF"/>
                </a:solidFill>
                <a:latin typeface="Calibri (MS)"/>
                <a:ea typeface="Calibri (MS)"/>
                <a:cs typeface="Calibri (MS)"/>
                <a:sym typeface="Calibri (MS)"/>
              </a:rPr>
              <a:t>The College Scorecard is a quantitative measurement of our ability to execute the goals within our strategic enrollment plan and we continue to look for new and innovative measurements that can help us to better measure our progress.</a:t>
            </a:r>
          </a:p>
          <a:p>
            <a:pPr algn="l">
              <a:lnSpc>
                <a:spcPts val="2626"/>
              </a:lnSpc>
            </a:pPr>
            <a:endParaRPr lang="en-US" sz="1876" dirty="0">
              <a:solidFill>
                <a:srgbClr val="FFFFFF"/>
              </a:solidFill>
              <a:latin typeface="Calibri (MS)"/>
              <a:ea typeface="Calibri (MS)"/>
              <a:cs typeface="Calibri (MS)"/>
              <a:sym typeface="Calibri (MS)"/>
            </a:endParaRPr>
          </a:p>
          <a:p>
            <a:pPr algn="l">
              <a:lnSpc>
                <a:spcPts val="2626"/>
              </a:lnSpc>
            </a:pPr>
            <a:r>
              <a:rPr lang="en-US" sz="1876" dirty="0">
                <a:solidFill>
                  <a:srgbClr val="FFFFFF"/>
                </a:solidFill>
                <a:latin typeface="Calibri (MS)"/>
                <a:ea typeface="Calibri (MS)"/>
                <a:cs typeface="Calibri (MS)"/>
                <a:sym typeface="Calibri (MS)"/>
              </a:rPr>
              <a:t>The green check mark next to each metric denote successful completion of the goal. Our focus is on helping our students to achieve their educational goals and continuing our long-term vision to provide innovation and equitable learning opportunities, inspire growth, cultivate learning, and promote cultural understanding.</a:t>
            </a:r>
          </a:p>
          <a:p>
            <a:pPr marL="0" lvl="0" indent="0" algn="l">
              <a:lnSpc>
                <a:spcPts val="1567"/>
              </a:lnSpc>
            </a:pPr>
            <a:endParaRPr lang="en-US" sz="1876" dirty="0">
              <a:solidFill>
                <a:srgbClr val="FFFFFF"/>
              </a:solidFill>
              <a:latin typeface="Calibri (MS)"/>
              <a:ea typeface="Calibri (MS)"/>
              <a:cs typeface="Calibri (MS)"/>
              <a:sym typeface="Calibri (M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1489"/>
        </a:solidFill>
        <a:effectLst/>
      </p:bgPr>
    </p:bg>
    <p:spTree>
      <p:nvGrpSpPr>
        <p:cNvPr id="1" name="">
          <a:extLst>
            <a:ext uri="{FF2B5EF4-FFF2-40B4-BE49-F238E27FC236}">
              <a16:creationId xmlns:a16="http://schemas.microsoft.com/office/drawing/2014/main" id="{608104E2-2211-0AA7-0C0B-F3F48796F97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50388A30-9187-ABD3-E8C0-2811CFFC51A0}"/>
              </a:ext>
            </a:extLst>
          </p:cNvPr>
          <p:cNvSpPr txBox="1"/>
          <p:nvPr/>
        </p:nvSpPr>
        <p:spPr>
          <a:xfrm>
            <a:off x="838200" y="543178"/>
            <a:ext cx="16459200" cy="1985608"/>
          </a:xfrm>
          <a:prstGeom prst="rect">
            <a:avLst/>
          </a:prstGeom>
        </p:spPr>
        <p:txBody>
          <a:bodyPr wrap="square" lIns="0" tIns="0" rIns="0" bIns="0" rtlCol="0" anchor="t">
            <a:spAutoFit/>
          </a:bodyPr>
          <a:lstStyle/>
          <a:p>
            <a:pPr algn="l">
              <a:lnSpc>
                <a:spcPts val="5400"/>
              </a:lnSpc>
            </a:pPr>
            <a:r>
              <a:rPr lang="en-US" sz="5500" dirty="0">
                <a:solidFill>
                  <a:srgbClr val="FFFFFF"/>
                </a:solidFill>
                <a:latin typeface="Calibri (MS) Bold" panose="020B0604020202020204" charset="0"/>
                <a:ea typeface="Calibri (MS) Light"/>
                <a:cs typeface="Calibri (MS) Bold" panose="020B0604020202020204" charset="0"/>
                <a:sym typeface="Calibri (MS) Light"/>
              </a:rPr>
              <a:t>Annual Completers to 12-Month Enrollment Ratio</a:t>
            </a:r>
          </a:p>
          <a:p>
            <a:pPr algn="l">
              <a:lnSpc>
                <a:spcPts val="5400"/>
              </a:lnSpc>
            </a:pPr>
            <a:r>
              <a:rPr lang="en-US" sz="2400" dirty="0">
                <a:solidFill>
                  <a:schemeClr val="bg1"/>
                </a:solidFill>
              </a:rPr>
              <a:t>-The ratios are created based on the number of unduplicated completers divided by the number of degree seeking unduplicated 12-month enrollment</a:t>
            </a:r>
            <a:endParaRPr lang="en-US" sz="2400" dirty="0">
              <a:solidFill>
                <a:schemeClr val="bg1"/>
              </a:solidFill>
              <a:latin typeface="Calibri (MS) Bold" panose="020B0604020202020204" charset="0"/>
              <a:ea typeface="Calibri (MS) Light"/>
              <a:cs typeface="Calibri (MS) Bold" panose="020B0604020202020204" charset="0"/>
              <a:sym typeface="Calibri (MS) Light"/>
            </a:endParaRPr>
          </a:p>
        </p:txBody>
      </p:sp>
      <p:pic>
        <p:nvPicPr>
          <p:cNvPr id="5" name="Picture 4">
            <a:extLst>
              <a:ext uri="{FF2B5EF4-FFF2-40B4-BE49-F238E27FC236}">
                <a16:creationId xmlns:a16="http://schemas.microsoft.com/office/drawing/2014/main" id="{B1A73B60-B55E-3897-CDFB-BC423DA94F25}"/>
              </a:ext>
            </a:extLst>
          </p:cNvPr>
          <p:cNvPicPr>
            <a:picLocks noChangeAspect="1"/>
          </p:cNvPicPr>
          <p:nvPr/>
        </p:nvPicPr>
        <p:blipFill>
          <a:blip r:embed="rId2"/>
          <a:stretch>
            <a:fillRect/>
          </a:stretch>
        </p:blipFill>
        <p:spPr>
          <a:xfrm>
            <a:off x="2590800" y="2781300"/>
            <a:ext cx="13524994" cy="6762497"/>
          </a:xfrm>
          <a:prstGeom prst="rect">
            <a:avLst/>
          </a:prstGeom>
        </p:spPr>
      </p:pic>
    </p:spTree>
    <p:extLst>
      <p:ext uri="{BB962C8B-B14F-4D97-AF65-F5344CB8AC3E}">
        <p14:creationId xmlns:p14="http://schemas.microsoft.com/office/powerpoint/2010/main" val="11125700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1489"/>
        </a:solidFill>
        <a:effectLst/>
      </p:bgPr>
    </p:bg>
    <p:spTree>
      <p:nvGrpSpPr>
        <p:cNvPr id="1" name=""/>
        <p:cNvGrpSpPr/>
        <p:nvPr/>
      </p:nvGrpSpPr>
      <p:grpSpPr>
        <a:xfrm>
          <a:off x="0" y="0"/>
          <a:ext cx="0" cy="0"/>
          <a:chOff x="0" y="0"/>
          <a:chExt cx="0" cy="0"/>
        </a:xfrm>
      </p:grpSpPr>
      <p:sp>
        <p:nvSpPr>
          <p:cNvPr id="2" name="Freeform 2"/>
          <p:cNvSpPr/>
          <p:nvPr/>
        </p:nvSpPr>
        <p:spPr>
          <a:xfrm>
            <a:off x="1163365" y="3057536"/>
            <a:ext cx="715941" cy="607655"/>
          </a:xfrm>
          <a:custGeom>
            <a:avLst/>
            <a:gdLst/>
            <a:ahLst/>
            <a:cxnLst/>
            <a:rect l="l" t="t" r="r" b="b"/>
            <a:pathLst>
              <a:path w="715941" h="607655">
                <a:moveTo>
                  <a:pt x="0" y="0"/>
                </a:moveTo>
                <a:lnTo>
                  <a:pt x="715941" y="0"/>
                </a:lnTo>
                <a:lnTo>
                  <a:pt x="715941" y="607655"/>
                </a:lnTo>
                <a:lnTo>
                  <a:pt x="0" y="6076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163365" y="4822607"/>
            <a:ext cx="715941" cy="607655"/>
          </a:xfrm>
          <a:custGeom>
            <a:avLst/>
            <a:gdLst/>
            <a:ahLst/>
            <a:cxnLst/>
            <a:rect l="l" t="t" r="r" b="b"/>
            <a:pathLst>
              <a:path w="715941" h="607655">
                <a:moveTo>
                  <a:pt x="0" y="0"/>
                </a:moveTo>
                <a:lnTo>
                  <a:pt x="715941" y="0"/>
                </a:lnTo>
                <a:lnTo>
                  <a:pt x="715941" y="607655"/>
                </a:lnTo>
                <a:lnTo>
                  <a:pt x="0" y="6076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163365" y="6454906"/>
            <a:ext cx="715941" cy="607655"/>
          </a:xfrm>
          <a:custGeom>
            <a:avLst/>
            <a:gdLst/>
            <a:ahLst/>
            <a:cxnLst/>
            <a:rect l="l" t="t" r="r" b="b"/>
            <a:pathLst>
              <a:path w="715941" h="607655">
                <a:moveTo>
                  <a:pt x="0" y="0"/>
                </a:moveTo>
                <a:lnTo>
                  <a:pt x="715941" y="0"/>
                </a:lnTo>
                <a:lnTo>
                  <a:pt x="715941" y="607655"/>
                </a:lnTo>
                <a:lnTo>
                  <a:pt x="0" y="6076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1128805" y="8650645"/>
            <a:ext cx="615836" cy="568595"/>
          </a:xfrm>
          <a:custGeom>
            <a:avLst/>
            <a:gdLst/>
            <a:ahLst/>
            <a:cxnLst/>
            <a:rect l="l" t="t" r="r" b="b"/>
            <a:pathLst>
              <a:path w="715941" h="607655">
                <a:moveTo>
                  <a:pt x="0" y="0"/>
                </a:moveTo>
                <a:lnTo>
                  <a:pt x="715941" y="0"/>
                </a:lnTo>
                <a:lnTo>
                  <a:pt x="715941" y="607655"/>
                </a:lnTo>
                <a:lnTo>
                  <a:pt x="0" y="6076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9843284" y="3057536"/>
            <a:ext cx="715941" cy="607655"/>
          </a:xfrm>
          <a:custGeom>
            <a:avLst/>
            <a:gdLst/>
            <a:ahLst/>
            <a:cxnLst/>
            <a:rect l="l" t="t" r="r" b="b"/>
            <a:pathLst>
              <a:path w="715941" h="607655">
                <a:moveTo>
                  <a:pt x="0" y="0"/>
                </a:moveTo>
                <a:lnTo>
                  <a:pt x="715941" y="0"/>
                </a:lnTo>
                <a:lnTo>
                  <a:pt x="715941" y="607655"/>
                </a:lnTo>
                <a:lnTo>
                  <a:pt x="0" y="6076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9843284" y="4720213"/>
            <a:ext cx="715941" cy="607655"/>
          </a:xfrm>
          <a:custGeom>
            <a:avLst/>
            <a:gdLst/>
            <a:ahLst/>
            <a:cxnLst/>
            <a:rect l="l" t="t" r="r" b="b"/>
            <a:pathLst>
              <a:path w="715941" h="607655">
                <a:moveTo>
                  <a:pt x="0" y="0"/>
                </a:moveTo>
                <a:lnTo>
                  <a:pt x="715941" y="0"/>
                </a:lnTo>
                <a:lnTo>
                  <a:pt x="715941" y="607655"/>
                </a:lnTo>
                <a:lnTo>
                  <a:pt x="0" y="6076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9843284" y="6566427"/>
            <a:ext cx="715941" cy="607655"/>
          </a:xfrm>
          <a:custGeom>
            <a:avLst/>
            <a:gdLst/>
            <a:ahLst/>
            <a:cxnLst/>
            <a:rect l="l" t="t" r="r" b="b"/>
            <a:pathLst>
              <a:path w="715941" h="607655">
                <a:moveTo>
                  <a:pt x="0" y="0"/>
                </a:moveTo>
                <a:lnTo>
                  <a:pt x="715941" y="0"/>
                </a:lnTo>
                <a:lnTo>
                  <a:pt x="715941" y="607655"/>
                </a:lnTo>
                <a:lnTo>
                  <a:pt x="0" y="6076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TextBox 10"/>
          <p:cNvSpPr txBox="1"/>
          <p:nvPr/>
        </p:nvSpPr>
        <p:spPr>
          <a:xfrm>
            <a:off x="1028700" y="1884808"/>
            <a:ext cx="11704424" cy="613143"/>
          </a:xfrm>
          <a:prstGeom prst="rect">
            <a:avLst/>
          </a:prstGeom>
        </p:spPr>
        <p:txBody>
          <a:bodyPr lIns="0" tIns="0" rIns="0" bIns="0" rtlCol="0" anchor="t">
            <a:spAutoFit/>
          </a:bodyPr>
          <a:lstStyle/>
          <a:p>
            <a:pPr marL="0" lvl="0" indent="0" algn="l">
              <a:lnSpc>
                <a:spcPts val="4529"/>
              </a:lnSpc>
            </a:pPr>
            <a:r>
              <a:rPr lang="en-US" sz="3235" i="1" dirty="0">
                <a:solidFill>
                  <a:srgbClr val="FFFFFF"/>
                </a:solidFill>
                <a:latin typeface="Calibri (MS) Italics"/>
                <a:ea typeface="Calibri (MS) Italics"/>
                <a:cs typeface="Calibri (MS) Italics"/>
                <a:sym typeface="Calibri (MS) Italics"/>
              </a:rPr>
              <a:t>Tactics</a:t>
            </a:r>
          </a:p>
        </p:txBody>
      </p:sp>
      <p:sp>
        <p:nvSpPr>
          <p:cNvPr id="11" name="TextBox 11"/>
          <p:cNvSpPr txBox="1"/>
          <p:nvPr/>
        </p:nvSpPr>
        <p:spPr>
          <a:xfrm>
            <a:off x="1028700" y="494929"/>
            <a:ext cx="10209712" cy="1465401"/>
          </a:xfrm>
          <a:prstGeom prst="rect">
            <a:avLst/>
          </a:prstGeom>
        </p:spPr>
        <p:txBody>
          <a:bodyPr lIns="0" tIns="0" rIns="0" bIns="0" rtlCol="0" anchor="t">
            <a:spAutoFit/>
          </a:bodyPr>
          <a:lstStyle/>
          <a:p>
            <a:pPr marL="0" lvl="0" indent="0" algn="l">
              <a:lnSpc>
                <a:spcPts val="5686"/>
              </a:lnSpc>
            </a:pPr>
            <a:r>
              <a:rPr lang="en-US" sz="5500" dirty="0">
                <a:solidFill>
                  <a:srgbClr val="FFFFFF"/>
                </a:solidFill>
                <a:latin typeface="Calibri (MS) Bold" panose="020B0604020202020204" charset="0"/>
                <a:ea typeface="Calibri (MS) Light"/>
                <a:cs typeface="Calibri (MS) Bold" panose="020B0604020202020204" charset="0"/>
                <a:sym typeface="Calibri (MS) Light"/>
              </a:rPr>
              <a:t>GOAL 1: INCREASE STUDENT HEADCOUNT AND CREDIT HOURS</a:t>
            </a:r>
          </a:p>
        </p:txBody>
      </p:sp>
      <p:grpSp>
        <p:nvGrpSpPr>
          <p:cNvPr id="12" name="Group 12"/>
          <p:cNvGrpSpPr/>
          <p:nvPr/>
        </p:nvGrpSpPr>
        <p:grpSpPr>
          <a:xfrm>
            <a:off x="2004858" y="2526526"/>
            <a:ext cx="7139142" cy="1992954"/>
            <a:chOff x="0" y="0"/>
            <a:chExt cx="9518855" cy="2657273"/>
          </a:xfrm>
        </p:grpSpPr>
        <p:sp>
          <p:nvSpPr>
            <p:cNvPr id="13" name="TextBox 13"/>
            <p:cNvSpPr txBox="1"/>
            <p:nvPr/>
          </p:nvSpPr>
          <p:spPr>
            <a:xfrm>
              <a:off x="0" y="0"/>
              <a:ext cx="9518855" cy="442807"/>
            </a:xfrm>
            <a:prstGeom prst="rect">
              <a:avLst/>
            </a:prstGeom>
          </p:spPr>
          <p:txBody>
            <a:bodyPr lIns="0" tIns="0" rIns="0" bIns="0" rtlCol="0" anchor="t">
              <a:spAutoFit/>
            </a:bodyPr>
            <a:lstStyle/>
            <a:p>
              <a:pPr marL="0" lvl="0" indent="0" algn="l">
                <a:lnSpc>
                  <a:spcPts val="2199"/>
                </a:lnSpc>
              </a:pPr>
              <a:r>
                <a:rPr lang="en-US" sz="2199" b="1" dirty="0">
                  <a:solidFill>
                    <a:srgbClr val="FFFFFF"/>
                  </a:solidFill>
                  <a:latin typeface="Calibri (MS) Bold"/>
                  <a:ea typeface="Calibri (MS) Bold"/>
                  <a:cs typeface="Calibri (MS) Bold"/>
                  <a:sym typeface="Calibri (MS) Bold"/>
                </a:rPr>
                <a:t>Logan Spotlight Event</a:t>
              </a:r>
            </a:p>
          </p:txBody>
        </p:sp>
        <p:sp>
          <p:nvSpPr>
            <p:cNvPr id="14" name="TextBox 14"/>
            <p:cNvSpPr txBox="1"/>
            <p:nvPr/>
          </p:nvSpPr>
          <p:spPr>
            <a:xfrm>
              <a:off x="0" y="531081"/>
              <a:ext cx="9518855" cy="2126192"/>
            </a:xfrm>
            <a:prstGeom prst="rect">
              <a:avLst/>
            </a:prstGeom>
          </p:spPr>
          <p:txBody>
            <a:bodyPr lIns="0" tIns="0" rIns="0" bIns="0" rtlCol="0" anchor="t">
              <a:spAutoFit/>
            </a:bodyPr>
            <a:lstStyle/>
            <a:p>
              <a:pPr marL="0" lvl="0" indent="0" algn="l">
                <a:lnSpc>
                  <a:spcPts val="2500"/>
                </a:lnSpc>
              </a:pPr>
              <a:r>
                <a:rPr lang="en-US" sz="2000" dirty="0">
                  <a:solidFill>
                    <a:srgbClr val="FFFFFF"/>
                  </a:solidFill>
                  <a:latin typeface="Calibri" panose="020F0502020204030204" pitchFamily="34" charset="0"/>
                  <a:ea typeface="Calibri (MS) Light"/>
                  <a:cs typeface="Calibri" panose="020F0502020204030204" pitchFamily="34" charset="0"/>
                  <a:sym typeface="Calibri (MS) Light"/>
                </a:rPr>
                <a:t>Academic and Student Affairs departments hosted a Spotlight event on Oct. 24, 2023. This was our first attempt at hosting a spotlight on all of our academic programs, inclusive of transfer educational programming, career and technical education programming, as well as our GED and alternative high school opportunities.</a:t>
              </a:r>
            </a:p>
          </p:txBody>
        </p:sp>
      </p:grpSp>
      <p:grpSp>
        <p:nvGrpSpPr>
          <p:cNvPr id="15" name="Group 15"/>
          <p:cNvGrpSpPr/>
          <p:nvPr/>
        </p:nvGrpSpPr>
        <p:grpSpPr>
          <a:xfrm>
            <a:off x="2004858" y="4720213"/>
            <a:ext cx="6084324" cy="1068015"/>
            <a:chOff x="0" y="0"/>
            <a:chExt cx="8112432" cy="1424020"/>
          </a:xfrm>
        </p:grpSpPr>
        <p:sp>
          <p:nvSpPr>
            <p:cNvPr id="16" name="TextBox 16"/>
            <p:cNvSpPr txBox="1"/>
            <p:nvPr/>
          </p:nvSpPr>
          <p:spPr>
            <a:xfrm>
              <a:off x="0" y="-9525"/>
              <a:ext cx="8112432" cy="452332"/>
            </a:xfrm>
            <a:prstGeom prst="rect">
              <a:avLst/>
            </a:prstGeom>
          </p:spPr>
          <p:txBody>
            <a:bodyPr lIns="0" tIns="0" rIns="0" bIns="0" rtlCol="0" anchor="t">
              <a:spAutoFit/>
            </a:bodyPr>
            <a:lstStyle/>
            <a:p>
              <a:pPr marL="0" lvl="0" indent="0" algn="l">
                <a:lnSpc>
                  <a:spcPts val="2200"/>
                </a:lnSpc>
              </a:pPr>
              <a:r>
                <a:rPr lang="en-US" sz="2200" b="1" dirty="0">
                  <a:solidFill>
                    <a:srgbClr val="FFFFFF"/>
                  </a:solidFill>
                  <a:latin typeface="Calibri (MS) Bold"/>
                  <a:ea typeface="Calibri (MS) Bold"/>
                  <a:cs typeface="Calibri (MS) Bold"/>
                  <a:sym typeface="Calibri (MS) Bold"/>
                </a:rPr>
                <a:t>Strong Pathways Logan Academy</a:t>
              </a:r>
            </a:p>
          </p:txBody>
        </p:sp>
        <p:sp>
          <p:nvSpPr>
            <p:cNvPr id="17" name="TextBox 17"/>
            <p:cNvSpPr txBox="1"/>
            <p:nvPr/>
          </p:nvSpPr>
          <p:spPr>
            <a:xfrm>
              <a:off x="0" y="555129"/>
              <a:ext cx="8112432" cy="868892"/>
            </a:xfrm>
            <a:prstGeom prst="rect">
              <a:avLst/>
            </a:prstGeom>
          </p:spPr>
          <p:txBody>
            <a:bodyPr lIns="0" tIns="0" rIns="0" bIns="0" rtlCol="0" anchor="t">
              <a:spAutoFit/>
            </a:bodyPr>
            <a:lstStyle/>
            <a:p>
              <a:pPr marL="0" lvl="0" indent="0" algn="l">
                <a:lnSpc>
                  <a:spcPts val="2500"/>
                </a:lnSpc>
              </a:pPr>
              <a:r>
                <a:rPr lang="en-US" sz="2000" dirty="0">
                  <a:solidFill>
                    <a:srgbClr val="FFFFFF"/>
                  </a:solidFill>
                  <a:latin typeface="Calibri" panose="020F0502020204030204" pitchFamily="34" charset="0"/>
                  <a:ea typeface="Calibri (MS) Light"/>
                  <a:cs typeface="Calibri" panose="020F0502020204030204" pitchFamily="34" charset="0"/>
                  <a:sym typeface="Calibri (MS) Light"/>
                </a:rPr>
                <a:t>Hosted various recruitment visits to the Logan Academy classes in the evening at JALC and Marion locations. </a:t>
              </a:r>
            </a:p>
          </p:txBody>
        </p:sp>
      </p:grpSp>
      <p:grpSp>
        <p:nvGrpSpPr>
          <p:cNvPr id="18" name="Group 18"/>
          <p:cNvGrpSpPr/>
          <p:nvPr/>
        </p:nvGrpSpPr>
        <p:grpSpPr>
          <a:xfrm>
            <a:off x="10683050" y="6454906"/>
            <a:ext cx="6775453" cy="1382340"/>
            <a:chOff x="0" y="0"/>
            <a:chExt cx="9033937" cy="1843120"/>
          </a:xfrm>
        </p:grpSpPr>
        <p:sp>
          <p:nvSpPr>
            <p:cNvPr id="19" name="TextBox 19"/>
            <p:cNvSpPr txBox="1"/>
            <p:nvPr/>
          </p:nvSpPr>
          <p:spPr>
            <a:xfrm>
              <a:off x="0" y="-9525"/>
              <a:ext cx="9033937" cy="452332"/>
            </a:xfrm>
            <a:prstGeom prst="rect">
              <a:avLst/>
            </a:prstGeom>
          </p:spPr>
          <p:txBody>
            <a:bodyPr lIns="0" tIns="0" rIns="0" bIns="0" rtlCol="0" anchor="t">
              <a:spAutoFit/>
            </a:bodyPr>
            <a:lstStyle/>
            <a:p>
              <a:pPr marL="0" lvl="0" indent="0" algn="l">
                <a:lnSpc>
                  <a:spcPts val="2200"/>
                </a:lnSpc>
              </a:pPr>
              <a:r>
                <a:rPr lang="en-US" sz="2200" b="1">
                  <a:solidFill>
                    <a:srgbClr val="FFFFFF"/>
                  </a:solidFill>
                  <a:latin typeface="Calibri (MS) Bold"/>
                  <a:ea typeface="Calibri (MS) Bold"/>
                  <a:cs typeface="Calibri (MS) Bold"/>
                  <a:sym typeface="Calibri (MS) Bold"/>
                </a:rPr>
                <a:t>Fast Track Offerings</a:t>
              </a:r>
            </a:p>
          </p:txBody>
        </p:sp>
        <p:sp>
          <p:nvSpPr>
            <p:cNvPr id="20" name="TextBox 20"/>
            <p:cNvSpPr txBox="1"/>
            <p:nvPr/>
          </p:nvSpPr>
          <p:spPr>
            <a:xfrm>
              <a:off x="0" y="583704"/>
              <a:ext cx="9033937" cy="1259417"/>
            </a:xfrm>
            <a:prstGeom prst="rect">
              <a:avLst/>
            </a:prstGeom>
          </p:spPr>
          <p:txBody>
            <a:bodyPr lIns="0" tIns="0" rIns="0" bIns="0" rtlCol="0" anchor="t">
              <a:spAutoFit/>
            </a:bodyPr>
            <a:lstStyle/>
            <a:p>
              <a:pPr marL="0" lvl="0" indent="0" algn="l">
                <a:lnSpc>
                  <a:spcPts val="2500"/>
                </a:lnSpc>
              </a:pPr>
              <a:r>
                <a:rPr lang="en-US" sz="2000" dirty="0">
                  <a:solidFill>
                    <a:srgbClr val="FFFFFF"/>
                  </a:solidFill>
                  <a:latin typeface="Calibri" panose="020F0502020204030204" pitchFamily="34" charset="0"/>
                  <a:ea typeface="Cormorant Garamond Light"/>
                  <a:cs typeface="Calibri" panose="020F0502020204030204" pitchFamily="34" charset="0"/>
                  <a:sym typeface="Cormorant Garamond Light"/>
                </a:rPr>
                <a:t>Fast Track Offerings: 4-, 8-, and 12-week offerings as well as winter session have been implemented and evening cohort created for Carbondale High School. </a:t>
              </a:r>
            </a:p>
          </p:txBody>
        </p:sp>
      </p:grpSp>
      <p:grpSp>
        <p:nvGrpSpPr>
          <p:cNvPr id="21" name="Group 21"/>
          <p:cNvGrpSpPr/>
          <p:nvPr/>
        </p:nvGrpSpPr>
        <p:grpSpPr>
          <a:xfrm>
            <a:off x="2004858" y="6252312"/>
            <a:ext cx="6775453" cy="2010990"/>
            <a:chOff x="0" y="0"/>
            <a:chExt cx="9033937" cy="2681320"/>
          </a:xfrm>
        </p:grpSpPr>
        <p:sp>
          <p:nvSpPr>
            <p:cNvPr id="22" name="TextBox 22"/>
            <p:cNvSpPr txBox="1"/>
            <p:nvPr/>
          </p:nvSpPr>
          <p:spPr>
            <a:xfrm>
              <a:off x="0" y="-9525"/>
              <a:ext cx="9033937" cy="452332"/>
            </a:xfrm>
            <a:prstGeom prst="rect">
              <a:avLst/>
            </a:prstGeom>
          </p:spPr>
          <p:txBody>
            <a:bodyPr lIns="0" tIns="0" rIns="0" bIns="0" rtlCol="0" anchor="t">
              <a:spAutoFit/>
            </a:bodyPr>
            <a:lstStyle/>
            <a:p>
              <a:pPr marL="0" lvl="0" indent="0" algn="l">
                <a:lnSpc>
                  <a:spcPts val="2200"/>
                </a:lnSpc>
              </a:pPr>
              <a:r>
                <a:rPr lang="en-US" sz="2200" b="1" dirty="0">
                  <a:solidFill>
                    <a:srgbClr val="FFFFFF"/>
                  </a:solidFill>
                  <a:latin typeface="Calibri (MS) Bold"/>
                  <a:ea typeface="Calibri (MS) Bold"/>
                  <a:cs typeface="Calibri (MS) Bold"/>
                  <a:sym typeface="Calibri (MS) Bold"/>
                </a:rPr>
                <a:t>College Bridge</a:t>
              </a:r>
            </a:p>
          </p:txBody>
        </p:sp>
        <p:sp>
          <p:nvSpPr>
            <p:cNvPr id="23" name="TextBox 23"/>
            <p:cNvSpPr txBox="1"/>
            <p:nvPr/>
          </p:nvSpPr>
          <p:spPr>
            <a:xfrm>
              <a:off x="0" y="555129"/>
              <a:ext cx="9033937" cy="2126192"/>
            </a:xfrm>
            <a:prstGeom prst="rect">
              <a:avLst/>
            </a:prstGeom>
          </p:spPr>
          <p:txBody>
            <a:bodyPr lIns="0" tIns="0" rIns="0" bIns="0" rtlCol="0" anchor="t">
              <a:spAutoFit/>
            </a:bodyPr>
            <a:lstStyle/>
            <a:p>
              <a:pPr marL="0" lvl="0" indent="0" algn="l">
                <a:lnSpc>
                  <a:spcPts val="2500"/>
                </a:lnSpc>
              </a:pPr>
              <a:r>
                <a:rPr lang="en-US" sz="2000" dirty="0">
                  <a:solidFill>
                    <a:srgbClr val="FFFFFF"/>
                  </a:solidFill>
                  <a:latin typeface="Calibri" panose="020F0502020204030204" pitchFamily="34" charset="0"/>
                  <a:ea typeface="Calibri (MS) Light"/>
                  <a:cs typeface="Calibri" panose="020F0502020204030204" pitchFamily="34" charset="0"/>
                  <a:sym typeface="Calibri (MS) Light"/>
                </a:rPr>
                <a:t>Successfully launched bridge program at our district high schools to serve underrepresented students. In total, 205 students participated in the College Bridge, 113 started the Summer Bridge ORI 100 course, and 103 students successfully completed the course.</a:t>
              </a:r>
            </a:p>
          </p:txBody>
        </p:sp>
      </p:grpSp>
      <p:grpSp>
        <p:nvGrpSpPr>
          <p:cNvPr id="24" name="Group 24"/>
          <p:cNvGrpSpPr/>
          <p:nvPr/>
        </p:nvGrpSpPr>
        <p:grpSpPr>
          <a:xfrm>
            <a:off x="10744360" y="2679212"/>
            <a:ext cx="7139142" cy="1364304"/>
            <a:chOff x="0" y="0"/>
            <a:chExt cx="9518855" cy="1819073"/>
          </a:xfrm>
        </p:grpSpPr>
        <p:sp>
          <p:nvSpPr>
            <p:cNvPr id="25" name="TextBox 25"/>
            <p:cNvSpPr txBox="1"/>
            <p:nvPr/>
          </p:nvSpPr>
          <p:spPr>
            <a:xfrm>
              <a:off x="0" y="0"/>
              <a:ext cx="9518855" cy="442807"/>
            </a:xfrm>
            <a:prstGeom prst="rect">
              <a:avLst/>
            </a:prstGeom>
          </p:spPr>
          <p:txBody>
            <a:bodyPr lIns="0" tIns="0" rIns="0" bIns="0" rtlCol="0" anchor="t">
              <a:spAutoFit/>
            </a:bodyPr>
            <a:lstStyle/>
            <a:p>
              <a:pPr marL="0" lvl="0" indent="0" algn="l">
                <a:lnSpc>
                  <a:spcPts val="2199"/>
                </a:lnSpc>
              </a:pPr>
              <a:r>
                <a:rPr lang="en-US" sz="2199" b="1">
                  <a:solidFill>
                    <a:srgbClr val="FFFFFF"/>
                  </a:solidFill>
                  <a:latin typeface="Calibri (MS) Bold"/>
                  <a:ea typeface="Calibri (MS) Bold"/>
                  <a:cs typeface="Calibri (MS) Bold"/>
                  <a:sym typeface="Calibri (MS) Bold"/>
                </a:rPr>
                <a:t>Highflex Offerings</a:t>
              </a:r>
            </a:p>
          </p:txBody>
        </p:sp>
        <p:sp>
          <p:nvSpPr>
            <p:cNvPr id="26" name="TextBox 26"/>
            <p:cNvSpPr txBox="1"/>
            <p:nvPr/>
          </p:nvSpPr>
          <p:spPr>
            <a:xfrm>
              <a:off x="0" y="559656"/>
              <a:ext cx="9518855" cy="1259417"/>
            </a:xfrm>
            <a:prstGeom prst="rect">
              <a:avLst/>
            </a:prstGeom>
          </p:spPr>
          <p:txBody>
            <a:bodyPr lIns="0" tIns="0" rIns="0" bIns="0" rtlCol="0" anchor="t">
              <a:spAutoFit/>
            </a:bodyPr>
            <a:lstStyle/>
            <a:p>
              <a:pPr marL="0" lvl="0" indent="0" algn="l">
                <a:lnSpc>
                  <a:spcPts val="2500"/>
                </a:lnSpc>
              </a:pPr>
              <a:r>
                <a:rPr lang="en-US" sz="2000" dirty="0">
                  <a:solidFill>
                    <a:srgbClr val="FFFFFF"/>
                  </a:solidFill>
                  <a:latin typeface="Calibri" panose="020F0502020204030204" pitchFamily="34" charset="0"/>
                  <a:ea typeface="Cormorant Garamond Light"/>
                  <a:cs typeface="Calibri" panose="020F0502020204030204" pitchFamily="34" charset="0"/>
                  <a:sym typeface="Cormorant Garamond Light"/>
                </a:rPr>
                <a:t>The nursing department is piloting this new modality with PNE 105 and hyflex has been identified as “F” for modality in course offerings. More offerings are being considered for general education courses.</a:t>
              </a:r>
            </a:p>
          </p:txBody>
        </p:sp>
      </p:grpSp>
      <p:grpSp>
        <p:nvGrpSpPr>
          <p:cNvPr id="27" name="Group 27"/>
          <p:cNvGrpSpPr/>
          <p:nvPr/>
        </p:nvGrpSpPr>
        <p:grpSpPr>
          <a:xfrm>
            <a:off x="10683050" y="4483358"/>
            <a:ext cx="6084324" cy="1693454"/>
            <a:chOff x="0" y="-9525"/>
            <a:chExt cx="8112432" cy="2257938"/>
          </a:xfrm>
        </p:grpSpPr>
        <p:sp>
          <p:nvSpPr>
            <p:cNvPr id="28" name="TextBox 28"/>
            <p:cNvSpPr txBox="1"/>
            <p:nvPr/>
          </p:nvSpPr>
          <p:spPr>
            <a:xfrm>
              <a:off x="0" y="-9525"/>
              <a:ext cx="8112432" cy="452332"/>
            </a:xfrm>
            <a:prstGeom prst="rect">
              <a:avLst/>
            </a:prstGeom>
          </p:spPr>
          <p:txBody>
            <a:bodyPr lIns="0" tIns="0" rIns="0" bIns="0" rtlCol="0" anchor="t">
              <a:spAutoFit/>
            </a:bodyPr>
            <a:lstStyle/>
            <a:p>
              <a:pPr marL="0" lvl="0" indent="0" algn="l">
                <a:lnSpc>
                  <a:spcPts val="2200"/>
                </a:lnSpc>
              </a:pPr>
              <a:r>
                <a:rPr lang="en-US" sz="2200" b="1">
                  <a:solidFill>
                    <a:srgbClr val="FFFFFF"/>
                  </a:solidFill>
                  <a:latin typeface="Calibri (MS) Bold"/>
                  <a:ea typeface="Calibri (MS) Bold"/>
                  <a:cs typeface="Calibri (MS) Bold"/>
                  <a:sym typeface="Calibri (MS) Bold"/>
                </a:rPr>
                <a:t>New and Innovative Programs</a:t>
              </a:r>
            </a:p>
          </p:txBody>
        </p:sp>
        <p:sp>
          <p:nvSpPr>
            <p:cNvPr id="29" name="TextBox 29"/>
            <p:cNvSpPr txBox="1"/>
            <p:nvPr/>
          </p:nvSpPr>
          <p:spPr>
            <a:xfrm>
              <a:off x="0" y="555129"/>
              <a:ext cx="8112432" cy="1693284"/>
            </a:xfrm>
            <a:prstGeom prst="rect">
              <a:avLst/>
            </a:prstGeom>
          </p:spPr>
          <p:txBody>
            <a:bodyPr lIns="0" tIns="0" rIns="0" bIns="0" rtlCol="0" anchor="t">
              <a:spAutoFit/>
            </a:bodyPr>
            <a:lstStyle/>
            <a:p>
              <a:pPr marL="0" lvl="0" indent="0" algn="l">
                <a:lnSpc>
                  <a:spcPts val="2500"/>
                </a:lnSpc>
              </a:pPr>
              <a:r>
                <a:rPr lang="en-US" sz="2000" dirty="0">
                  <a:solidFill>
                    <a:srgbClr val="FFFFFF"/>
                  </a:solidFill>
                  <a:latin typeface="Calibri" panose="020F0502020204030204" pitchFamily="34" charset="0"/>
                  <a:ea typeface="Calibri (MS) Light"/>
                  <a:cs typeface="Calibri" panose="020F0502020204030204" pitchFamily="34" charset="0"/>
                  <a:sym typeface="Calibri (MS) Light"/>
                </a:rPr>
                <a:t>The following have been created; Media Arts AA, Digital Media AAS, Hospitality Management AAS, Personal Training Cert., and Phlebotomy Tech Cert. and others pending.</a:t>
              </a:r>
            </a:p>
          </p:txBody>
        </p:sp>
      </p:grpSp>
      <p:grpSp>
        <p:nvGrpSpPr>
          <p:cNvPr id="30" name="Group 30"/>
          <p:cNvGrpSpPr/>
          <p:nvPr/>
        </p:nvGrpSpPr>
        <p:grpSpPr>
          <a:xfrm>
            <a:off x="2004858" y="8650645"/>
            <a:ext cx="6775453" cy="1068015"/>
            <a:chOff x="0" y="0"/>
            <a:chExt cx="9033937" cy="1424020"/>
          </a:xfrm>
        </p:grpSpPr>
        <p:sp>
          <p:nvSpPr>
            <p:cNvPr id="31" name="TextBox 31"/>
            <p:cNvSpPr txBox="1"/>
            <p:nvPr/>
          </p:nvSpPr>
          <p:spPr>
            <a:xfrm>
              <a:off x="0" y="-9525"/>
              <a:ext cx="9033937" cy="452332"/>
            </a:xfrm>
            <a:prstGeom prst="rect">
              <a:avLst/>
            </a:prstGeom>
          </p:spPr>
          <p:txBody>
            <a:bodyPr lIns="0" tIns="0" rIns="0" bIns="0" rtlCol="0" anchor="t">
              <a:spAutoFit/>
            </a:bodyPr>
            <a:lstStyle/>
            <a:p>
              <a:pPr marL="0" lvl="0" indent="0" algn="l">
                <a:lnSpc>
                  <a:spcPts val="2200"/>
                </a:lnSpc>
              </a:pPr>
              <a:r>
                <a:rPr lang="en-US" sz="2200" b="1">
                  <a:solidFill>
                    <a:srgbClr val="FFFFFF"/>
                  </a:solidFill>
                  <a:latin typeface="Calibri (MS) Bold"/>
                  <a:ea typeface="Calibri (MS) Bold"/>
                  <a:cs typeface="Calibri (MS) Bold"/>
                  <a:sym typeface="Calibri (MS) Bold"/>
                </a:rPr>
                <a:t>Healthcare Credentials </a:t>
              </a:r>
            </a:p>
          </p:txBody>
        </p:sp>
        <p:sp>
          <p:nvSpPr>
            <p:cNvPr id="32" name="TextBox 32"/>
            <p:cNvSpPr txBox="1"/>
            <p:nvPr/>
          </p:nvSpPr>
          <p:spPr>
            <a:xfrm>
              <a:off x="0" y="555129"/>
              <a:ext cx="9033937" cy="868892"/>
            </a:xfrm>
            <a:prstGeom prst="rect">
              <a:avLst/>
            </a:prstGeom>
          </p:spPr>
          <p:txBody>
            <a:bodyPr lIns="0" tIns="0" rIns="0" bIns="0" rtlCol="0" anchor="t">
              <a:spAutoFit/>
            </a:bodyPr>
            <a:lstStyle/>
            <a:p>
              <a:pPr marL="0" lvl="0" indent="0" algn="l">
                <a:lnSpc>
                  <a:spcPts val="2500"/>
                </a:lnSpc>
              </a:pPr>
              <a:r>
                <a:rPr lang="en-US" sz="2000" dirty="0">
                  <a:solidFill>
                    <a:srgbClr val="FFFFFF"/>
                  </a:solidFill>
                  <a:latin typeface="Calibri" panose="020F0502020204030204" pitchFamily="34" charset="0"/>
                  <a:ea typeface="Calibri (MS) Light"/>
                  <a:cs typeface="Calibri" panose="020F0502020204030204" pitchFamily="34" charset="0"/>
                  <a:sym typeface="Calibri (MS) Light"/>
                </a:rPr>
                <a:t>Medical lab tech and surgical tech now offered on our campus and phlebotomy added. </a:t>
              </a:r>
            </a:p>
          </p:txBody>
        </p:sp>
      </p:grpSp>
      <p:grpSp>
        <p:nvGrpSpPr>
          <p:cNvPr id="33" name="Group 33"/>
          <p:cNvGrpSpPr/>
          <p:nvPr/>
        </p:nvGrpSpPr>
        <p:grpSpPr>
          <a:xfrm>
            <a:off x="10744360" y="8166079"/>
            <a:ext cx="6775453" cy="1052251"/>
            <a:chOff x="0" y="-9525"/>
            <a:chExt cx="9033937" cy="1403002"/>
          </a:xfrm>
        </p:grpSpPr>
        <p:sp>
          <p:nvSpPr>
            <p:cNvPr id="34" name="TextBox 34"/>
            <p:cNvSpPr txBox="1"/>
            <p:nvPr/>
          </p:nvSpPr>
          <p:spPr>
            <a:xfrm>
              <a:off x="0" y="-9525"/>
              <a:ext cx="9033937" cy="452332"/>
            </a:xfrm>
            <a:prstGeom prst="rect">
              <a:avLst/>
            </a:prstGeom>
          </p:spPr>
          <p:txBody>
            <a:bodyPr lIns="0" tIns="0" rIns="0" bIns="0" rtlCol="0" anchor="t">
              <a:spAutoFit/>
            </a:bodyPr>
            <a:lstStyle/>
            <a:p>
              <a:pPr marL="0" lvl="0" indent="0" algn="l">
                <a:lnSpc>
                  <a:spcPts val="2200"/>
                </a:lnSpc>
              </a:pPr>
              <a:r>
                <a:rPr lang="en-US" sz="2200" b="1">
                  <a:solidFill>
                    <a:srgbClr val="FFFFFF"/>
                  </a:solidFill>
                  <a:latin typeface="Calibri (MS) Bold"/>
                  <a:ea typeface="Calibri (MS) Bold"/>
                  <a:cs typeface="Calibri (MS) Bold"/>
                  <a:sym typeface="Calibri (MS) Bold"/>
                </a:rPr>
                <a:t>Alumni Relations </a:t>
              </a:r>
            </a:p>
          </p:txBody>
        </p:sp>
        <p:sp>
          <p:nvSpPr>
            <p:cNvPr id="35" name="TextBox 35"/>
            <p:cNvSpPr txBox="1"/>
            <p:nvPr/>
          </p:nvSpPr>
          <p:spPr>
            <a:xfrm>
              <a:off x="0" y="555127"/>
              <a:ext cx="9033937" cy="838350"/>
            </a:xfrm>
            <a:prstGeom prst="rect">
              <a:avLst/>
            </a:prstGeom>
          </p:spPr>
          <p:txBody>
            <a:bodyPr lIns="0" tIns="0" rIns="0" bIns="0" rtlCol="0" anchor="t">
              <a:spAutoFit/>
            </a:bodyPr>
            <a:lstStyle/>
            <a:p>
              <a:pPr marL="0" lvl="0" indent="0" algn="l">
                <a:lnSpc>
                  <a:spcPts val="2500"/>
                </a:lnSpc>
              </a:pPr>
              <a:r>
                <a:rPr lang="en-US" sz="2000" dirty="0">
                  <a:solidFill>
                    <a:srgbClr val="FFFFFF"/>
                  </a:solidFill>
                  <a:latin typeface="Calibri" panose="020F0502020204030204" pitchFamily="34" charset="0"/>
                  <a:ea typeface="Calibri (MS) Light"/>
                  <a:cs typeface="Calibri" panose="020F0502020204030204" pitchFamily="34" charset="0"/>
                  <a:sym typeface="Calibri (MS) Light"/>
                </a:rPr>
                <a:t>During spring and summer 2025 after promotion at graduation the alumni association saw a 15% increase in membership.</a:t>
              </a:r>
            </a:p>
          </p:txBody>
        </p:sp>
      </p:grpSp>
      <p:sp>
        <p:nvSpPr>
          <p:cNvPr id="36" name="Freeform 36"/>
          <p:cNvSpPr/>
          <p:nvPr/>
        </p:nvSpPr>
        <p:spPr>
          <a:xfrm>
            <a:off x="14313930" y="791927"/>
            <a:ext cx="595276" cy="505240"/>
          </a:xfrm>
          <a:custGeom>
            <a:avLst/>
            <a:gdLst/>
            <a:ahLst/>
            <a:cxnLst/>
            <a:rect l="l" t="t" r="r" b="b"/>
            <a:pathLst>
              <a:path w="595276" h="505240">
                <a:moveTo>
                  <a:pt x="0" y="0"/>
                </a:moveTo>
                <a:lnTo>
                  <a:pt x="595276" y="0"/>
                </a:lnTo>
                <a:lnTo>
                  <a:pt x="595276" y="505240"/>
                </a:lnTo>
                <a:lnTo>
                  <a:pt x="0" y="5052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7" name="TextBox 37"/>
          <p:cNvSpPr txBox="1"/>
          <p:nvPr/>
        </p:nvSpPr>
        <p:spPr>
          <a:xfrm>
            <a:off x="14960615" y="853122"/>
            <a:ext cx="2712701" cy="341630"/>
          </a:xfrm>
          <a:prstGeom prst="rect">
            <a:avLst/>
          </a:prstGeom>
        </p:spPr>
        <p:txBody>
          <a:bodyPr lIns="0" tIns="0" rIns="0" bIns="0" rtlCol="0" anchor="t">
            <a:spAutoFit/>
          </a:bodyPr>
          <a:lstStyle/>
          <a:p>
            <a:pPr algn="ctr">
              <a:lnSpc>
                <a:spcPts val="2200"/>
              </a:lnSpc>
              <a:spcBef>
                <a:spcPct val="0"/>
              </a:spcBef>
            </a:pPr>
            <a:r>
              <a:rPr lang="en-US" sz="2200" b="1">
                <a:solidFill>
                  <a:srgbClr val="FFFFFF"/>
                </a:solidFill>
                <a:latin typeface="Calibri (MS) Bold"/>
                <a:ea typeface="Calibri (MS) Bold"/>
                <a:cs typeface="Calibri (MS) Bold"/>
                <a:sym typeface="Calibri (MS) Bold"/>
              </a:rPr>
              <a:t>= Metric has been met</a:t>
            </a:r>
          </a:p>
        </p:txBody>
      </p:sp>
      <p:pic>
        <p:nvPicPr>
          <p:cNvPr id="38" name="Picture 37">
            <a:extLst>
              <a:ext uri="{FF2B5EF4-FFF2-40B4-BE49-F238E27FC236}">
                <a16:creationId xmlns:a16="http://schemas.microsoft.com/office/drawing/2014/main" id="{9E2FC7B3-34F7-D417-EF8D-493382583AE3}"/>
              </a:ext>
            </a:extLst>
          </p:cNvPr>
          <p:cNvPicPr>
            <a:picLocks noChangeAspect="1"/>
          </p:cNvPicPr>
          <p:nvPr/>
        </p:nvPicPr>
        <p:blipFill>
          <a:blip r:embed="rId4"/>
          <a:stretch>
            <a:fillRect/>
          </a:stretch>
        </p:blipFill>
        <p:spPr>
          <a:xfrm>
            <a:off x="9699614" y="8253764"/>
            <a:ext cx="859611" cy="86570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1489"/>
        </a:solidFill>
        <a:effectLst/>
      </p:bgPr>
    </p:bg>
    <p:spTree>
      <p:nvGrpSpPr>
        <p:cNvPr id="1" name=""/>
        <p:cNvGrpSpPr/>
        <p:nvPr/>
      </p:nvGrpSpPr>
      <p:grpSpPr>
        <a:xfrm>
          <a:off x="0" y="0"/>
          <a:ext cx="0" cy="0"/>
          <a:chOff x="0" y="0"/>
          <a:chExt cx="0" cy="0"/>
        </a:xfrm>
      </p:grpSpPr>
      <p:sp>
        <p:nvSpPr>
          <p:cNvPr id="3" name="Freeform 3"/>
          <p:cNvSpPr/>
          <p:nvPr/>
        </p:nvSpPr>
        <p:spPr>
          <a:xfrm>
            <a:off x="841780" y="5065664"/>
            <a:ext cx="906828" cy="906828"/>
          </a:xfrm>
          <a:custGeom>
            <a:avLst/>
            <a:gdLst/>
            <a:ahLst/>
            <a:cxnLst/>
            <a:rect l="l" t="t" r="r" b="b"/>
            <a:pathLst>
              <a:path w="906828" h="906828">
                <a:moveTo>
                  <a:pt x="0" y="0"/>
                </a:moveTo>
                <a:lnTo>
                  <a:pt x="906829" y="0"/>
                </a:lnTo>
                <a:lnTo>
                  <a:pt x="906829" y="906828"/>
                </a:lnTo>
                <a:lnTo>
                  <a:pt x="0" y="9068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841780" y="6644866"/>
            <a:ext cx="906828" cy="906828"/>
          </a:xfrm>
          <a:custGeom>
            <a:avLst/>
            <a:gdLst/>
            <a:ahLst/>
            <a:cxnLst/>
            <a:rect l="l" t="t" r="r" b="b"/>
            <a:pathLst>
              <a:path w="906828" h="906828">
                <a:moveTo>
                  <a:pt x="0" y="0"/>
                </a:moveTo>
                <a:lnTo>
                  <a:pt x="906829" y="0"/>
                </a:lnTo>
                <a:lnTo>
                  <a:pt x="906829" y="906829"/>
                </a:lnTo>
                <a:lnTo>
                  <a:pt x="0" y="9068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841780" y="8199935"/>
            <a:ext cx="906828" cy="906828"/>
          </a:xfrm>
          <a:custGeom>
            <a:avLst/>
            <a:gdLst/>
            <a:ahLst/>
            <a:cxnLst/>
            <a:rect l="l" t="t" r="r" b="b"/>
            <a:pathLst>
              <a:path w="906828" h="906828">
                <a:moveTo>
                  <a:pt x="0" y="0"/>
                </a:moveTo>
                <a:lnTo>
                  <a:pt x="906829" y="0"/>
                </a:lnTo>
                <a:lnTo>
                  <a:pt x="906829" y="906828"/>
                </a:lnTo>
                <a:lnTo>
                  <a:pt x="0" y="9068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1488880" y="2469751"/>
            <a:ext cx="5464164" cy="7285553"/>
          </a:xfrm>
          <a:custGeom>
            <a:avLst/>
            <a:gdLst/>
            <a:ahLst/>
            <a:cxnLst/>
            <a:rect l="l" t="t" r="r" b="b"/>
            <a:pathLst>
              <a:path w="5464164" h="7285553">
                <a:moveTo>
                  <a:pt x="0" y="0"/>
                </a:moveTo>
                <a:lnTo>
                  <a:pt x="5464164" y="0"/>
                </a:lnTo>
                <a:lnTo>
                  <a:pt x="5464164" y="7285553"/>
                </a:lnTo>
                <a:lnTo>
                  <a:pt x="0" y="7285553"/>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1028700" y="2101267"/>
            <a:ext cx="11704424" cy="613143"/>
          </a:xfrm>
          <a:prstGeom prst="rect">
            <a:avLst/>
          </a:prstGeom>
        </p:spPr>
        <p:txBody>
          <a:bodyPr lIns="0" tIns="0" rIns="0" bIns="0" rtlCol="0" anchor="t">
            <a:spAutoFit/>
          </a:bodyPr>
          <a:lstStyle/>
          <a:p>
            <a:pPr marL="0" lvl="0" indent="0" algn="l">
              <a:lnSpc>
                <a:spcPts val="4529"/>
              </a:lnSpc>
            </a:pPr>
            <a:r>
              <a:rPr lang="en-US" sz="3235" i="1" dirty="0">
                <a:solidFill>
                  <a:srgbClr val="FFFFFF"/>
                </a:solidFill>
                <a:latin typeface="Calibri (MS) Italics"/>
                <a:ea typeface="Calibri (MS) Italics"/>
                <a:cs typeface="Calibri (MS) Italics"/>
                <a:sym typeface="Calibri (MS) Italics"/>
              </a:rPr>
              <a:t>Tactics Continued</a:t>
            </a:r>
          </a:p>
        </p:txBody>
      </p:sp>
      <p:sp>
        <p:nvSpPr>
          <p:cNvPr id="8" name="TextBox 8"/>
          <p:cNvSpPr txBox="1"/>
          <p:nvPr/>
        </p:nvSpPr>
        <p:spPr>
          <a:xfrm>
            <a:off x="1028700" y="627769"/>
            <a:ext cx="10930348" cy="1465401"/>
          </a:xfrm>
          <a:prstGeom prst="rect">
            <a:avLst/>
          </a:prstGeom>
        </p:spPr>
        <p:txBody>
          <a:bodyPr lIns="0" tIns="0" rIns="0" bIns="0" rtlCol="0" anchor="t">
            <a:spAutoFit/>
          </a:bodyPr>
          <a:lstStyle/>
          <a:p>
            <a:pPr marL="0" lvl="0" indent="0" algn="l">
              <a:lnSpc>
                <a:spcPts val="5686"/>
              </a:lnSpc>
            </a:pPr>
            <a:r>
              <a:rPr lang="en-US" sz="5500" dirty="0">
                <a:solidFill>
                  <a:srgbClr val="FFFFFF"/>
                </a:solidFill>
                <a:latin typeface="Calibri (MS) Bold" panose="020B0604020202020204" charset="0"/>
                <a:ea typeface="Calibri (MS) Light"/>
                <a:cs typeface="Calibri (MS) Bold" panose="020B0604020202020204" charset="0"/>
                <a:sym typeface="Calibri (MS) Light"/>
              </a:rPr>
              <a:t>GOAL 1: INCREASE STUDENT HEADCOUNT AND CREDIT HOURS</a:t>
            </a:r>
          </a:p>
        </p:txBody>
      </p:sp>
      <p:grpSp>
        <p:nvGrpSpPr>
          <p:cNvPr id="9" name="Group 9"/>
          <p:cNvGrpSpPr/>
          <p:nvPr/>
        </p:nvGrpSpPr>
        <p:grpSpPr>
          <a:xfrm>
            <a:off x="2004858" y="2896486"/>
            <a:ext cx="7139142" cy="1938924"/>
            <a:chOff x="0" y="0"/>
            <a:chExt cx="9518855" cy="2585233"/>
          </a:xfrm>
        </p:grpSpPr>
        <p:sp>
          <p:nvSpPr>
            <p:cNvPr id="10" name="TextBox 10"/>
            <p:cNvSpPr txBox="1"/>
            <p:nvPr/>
          </p:nvSpPr>
          <p:spPr>
            <a:xfrm>
              <a:off x="0" y="0"/>
              <a:ext cx="9518855" cy="442807"/>
            </a:xfrm>
            <a:prstGeom prst="rect">
              <a:avLst/>
            </a:prstGeom>
          </p:spPr>
          <p:txBody>
            <a:bodyPr lIns="0" tIns="0" rIns="0" bIns="0" rtlCol="0" anchor="t">
              <a:spAutoFit/>
            </a:bodyPr>
            <a:lstStyle/>
            <a:p>
              <a:pPr marL="0" lvl="0" indent="0" algn="l">
                <a:lnSpc>
                  <a:spcPts val="2199"/>
                </a:lnSpc>
              </a:pPr>
              <a:r>
                <a:rPr lang="en-US" sz="2199" b="1">
                  <a:solidFill>
                    <a:srgbClr val="FFFFFF"/>
                  </a:solidFill>
                  <a:latin typeface="Calibri (MS) Bold"/>
                  <a:ea typeface="Calibri (MS) Bold"/>
                  <a:cs typeface="Calibri (MS) Bold"/>
                  <a:sym typeface="Calibri (MS) Bold"/>
                </a:rPr>
                <a:t>Community Outreach</a:t>
              </a:r>
            </a:p>
          </p:txBody>
        </p:sp>
        <p:sp>
          <p:nvSpPr>
            <p:cNvPr id="11" name="TextBox 11"/>
            <p:cNvSpPr txBox="1"/>
            <p:nvPr/>
          </p:nvSpPr>
          <p:spPr>
            <a:xfrm>
              <a:off x="0" y="464479"/>
              <a:ext cx="9518855" cy="2120754"/>
            </a:xfrm>
            <a:prstGeom prst="rect">
              <a:avLst/>
            </a:prstGeom>
          </p:spPr>
          <p:txBody>
            <a:bodyPr lIns="0" tIns="0" rIns="0" bIns="0" rtlCol="0" anchor="t">
              <a:spAutoFit/>
            </a:bodyPr>
            <a:lstStyle/>
            <a:p>
              <a:pPr marL="0" lvl="0" indent="0" algn="l">
                <a:lnSpc>
                  <a:spcPts val="2500"/>
                </a:lnSpc>
              </a:pPr>
              <a:r>
                <a:rPr lang="en-US" sz="2000" dirty="0">
                  <a:solidFill>
                    <a:srgbClr val="FFFFFF"/>
                  </a:solidFill>
                  <a:latin typeface="Calibri" panose="020F0502020204030204" pitchFamily="34" charset="0"/>
                  <a:ea typeface="Calibri (MS) Light"/>
                  <a:cs typeface="Calibri" panose="020F0502020204030204" pitchFamily="34" charset="0"/>
                  <a:sym typeface="Calibri (MS) Light"/>
                </a:rPr>
                <a:t>The College has made a larger effort in 2025 to participate in community events and host community event. Additional efforts included table setups at local libraries, hosting community wide events on campus,  and community service projects to donate time and resources to community organizations. </a:t>
              </a:r>
            </a:p>
          </p:txBody>
        </p:sp>
      </p:grpSp>
      <p:grpSp>
        <p:nvGrpSpPr>
          <p:cNvPr id="12" name="Group 12"/>
          <p:cNvGrpSpPr/>
          <p:nvPr/>
        </p:nvGrpSpPr>
        <p:grpSpPr>
          <a:xfrm>
            <a:off x="2004858" y="4934123"/>
            <a:ext cx="6084324" cy="1278606"/>
            <a:chOff x="0" y="116138"/>
            <a:chExt cx="8112432" cy="1704807"/>
          </a:xfrm>
        </p:grpSpPr>
        <p:sp>
          <p:nvSpPr>
            <p:cNvPr id="13" name="TextBox 13"/>
            <p:cNvSpPr txBox="1"/>
            <p:nvPr/>
          </p:nvSpPr>
          <p:spPr>
            <a:xfrm>
              <a:off x="0" y="116138"/>
              <a:ext cx="8112432" cy="452332"/>
            </a:xfrm>
            <a:prstGeom prst="rect">
              <a:avLst/>
            </a:prstGeom>
          </p:spPr>
          <p:txBody>
            <a:bodyPr lIns="0" tIns="0" rIns="0" bIns="0" rtlCol="0" anchor="t">
              <a:spAutoFit/>
            </a:bodyPr>
            <a:lstStyle/>
            <a:p>
              <a:pPr marL="0" lvl="0" indent="0" algn="l">
                <a:lnSpc>
                  <a:spcPts val="2200"/>
                </a:lnSpc>
              </a:pPr>
              <a:r>
                <a:rPr lang="en-US" sz="2200" b="1" dirty="0">
                  <a:solidFill>
                    <a:srgbClr val="FFFFFF"/>
                  </a:solidFill>
                  <a:latin typeface="Calibri (MS) Bold"/>
                  <a:ea typeface="Calibri (MS) Bold"/>
                  <a:cs typeface="Calibri (MS) Bold"/>
                  <a:sym typeface="Calibri (MS) Bold"/>
                </a:rPr>
                <a:t>Alternate Learning Locations</a:t>
              </a:r>
            </a:p>
          </p:txBody>
        </p:sp>
        <p:sp>
          <p:nvSpPr>
            <p:cNvPr id="14" name="TextBox 14"/>
            <p:cNvSpPr txBox="1"/>
            <p:nvPr/>
          </p:nvSpPr>
          <p:spPr>
            <a:xfrm>
              <a:off x="0" y="555129"/>
              <a:ext cx="8112432" cy="1265816"/>
            </a:xfrm>
            <a:prstGeom prst="rect">
              <a:avLst/>
            </a:prstGeom>
          </p:spPr>
          <p:txBody>
            <a:bodyPr lIns="0" tIns="0" rIns="0" bIns="0" rtlCol="0" anchor="t">
              <a:spAutoFit/>
            </a:bodyPr>
            <a:lstStyle/>
            <a:p>
              <a:pPr marL="0" lvl="0" indent="0" algn="l">
                <a:lnSpc>
                  <a:spcPts val="2500"/>
                </a:lnSpc>
              </a:pPr>
              <a:r>
                <a:rPr lang="en-US" sz="2000" dirty="0">
                  <a:solidFill>
                    <a:srgbClr val="FFFFFF"/>
                  </a:solidFill>
                  <a:latin typeface="Calibri" panose="020F0502020204030204" pitchFamily="34" charset="0"/>
                  <a:ea typeface="Calibri (MS) Light"/>
                  <a:cs typeface="Calibri" panose="020F0502020204030204" pitchFamily="34" charset="0"/>
                  <a:sym typeface="Calibri (MS) Light"/>
                </a:rPr>
                <a:t>Carbondale Community High School has been added as an alternate location to over evening cohort fast track options</a:t>
              </a:r>
              <a:r>
                <a:rPr lang="en-US" sz="2000" dirty="0">
                  <a:solidFill>
                    <a:srgbClr val="FFFFFF"/>
                  </a:solidFill>
                  <a:latin typeface="Calibri (MS) Light"/>
                  <a:ea typeface="Calibri (MS) Light"/>
                  <a:cs typeface="Calibri (MS) Light"/>
                  <a:sym typeface="Calibri (MS) Light"/>
                </a:rPr>
                <a:t>. </a:t>
              </a:r>
            </a:p>
          </p:txBody>
        </p:sp>
      </p:grpSp>
      <p:grpSp>
        <p:nvGrpSpPr>
          <p:cNvPr id="15" name="Group 15"/>
          <p:cNvGrpSpPr/>
          <p:nvPr/>
        </p:nvGrpSpPr>
        <p:grpSpPr>
          <a:xfrm>
            <a:off x="2004858" y="7900255"/>
            <a:ext cx="8205942" cy="1693454"/>
            <a:chOff x="0" y="-9525"/>
            <a:chExt cx="10941256" cy="2257939"/>
          </a:xfrm>
        </p:grpSpPr>
        <p:sp>
          <p:nvSpPr>
            <p:cNvPr id="16" name="TextBox 16"/>
            <p:cNvSpPr txBox="1"/>
            <p:nvPr/>
          </p:nvSpPr>
          <p:spPr>
            <a:xfrm>
              <a:off x="0" y="-9525"/>
              <a:ext cx="9033937" cy="452332"/>
            </a:xfrm>
            <a:prstGeom prst="rect">
              <a:avLst/>
            </a:prstGeom>
          </p:spPr>
          <p:txBody>
            <a:bodyPr lIns="0" tIns="0" rIns="0" bIns="0" rtlCol="0" anchor="t">
              <a:spAutoFit/>
            </a:bodyPr>
            <a:lstStyle/>
            <a:p>
              <a:pPr marL="0" lvl="0" indent="0" algn="l">
                <a:lnSpc>
                  <a:spcPts val="2200"/>
                </a:lnSpc>
              </a:pPr>
              <a:r>
                <a:rPr lang="en-US" sz="2200" b="1">
                  <a:solidFill>
                    <a:srgbClr val="FFFFFF"/>
                  </a:solidFill>
                  <a:latin typeface="Calibri (MS) Bold"/>
                  <a:ea typeface="Calibri (MS) Bold"/>
                  <a:cs typeface="Calibri (MS) Bold"/>
                  <a:sym typeface="Calibri (MS) Bold"/>
                </a:rPr>
                <a:t>Expansion of Apprenticeships</a:t>
              </a:r>
            </a:p>
          </p:txBody>
        </p:sp>
        <p:sp>
          <p:nvSpPr>
            <p:cNvPr id="17" name="TextBox 17"/>
            <p:cNvSpPr txBox="1"/>
            <p:nvPr/>
          </p:nvSpPr>
          <p:spPr>
            <a:xfrm>
              <a:off x="0" y="555130"/>
              <a:ext cx="10941256" cy="1693284"/>
            </a:xfrm>
            <a:prstGeom prst="rect">
              <a:avLst/>
            </a:prstGeom>
          </p:spPr>
          <p:txBody>
            <a:bodyPr wrap="square" lIns="0" tIns="0" rIns="0" bIns="0" rtlCol="0" anchor="t">
              <a:spAutoFit/>
            </a:bodyPr>
            <a:lstStyle/>
            <a:p>
              <a:pPr marL="0" lvl="0" indent="0" algn="l">
                <a:lnSpc>
                  <a:spcPts val="2500"/>
                </a:lnSpc>
              </a:pPr>
              <a:r>
                <a:rPr lang="en-US" sz="2000" dirty="0">
                  <a:solidFill>
                    <a:srgbClr val="FFFFFF"/>
                  </a:solidFill>
                  <a:latin typeface="Calibri" panose="020F0502020204030204" pitchFamily="34" charset="0"/>
                  <a:ea typeface="Calibri (MS) Light"/>
                  <a:cs typeface="Calibri" panose="020F0502020204030204" pitchFamily="34" charset="0"/>
                  <a:sym typeface="Calibri (MS) Light"/>
                </a:rPr>
                <a:t>Apprenticeship opportunities were moved to the Assistant Dean of Academic Affairs to supervise and monitor. We have a strong community partner Man-Tra-Con to help make further advancements in creating apprenticeships with employers.</a:t>
              </a:r>
            </a:p>
          </p:txBody>
        </p:sp>
      </p:grpSp>
      <p:grpSp>
        <p:nvGrpSpPr>
          <p:cNvPr id="18" name="Group 18"/>
          <p:cNvGrpSpPr/>
          <p:nvPr/>
        </p:nvGrpSpPr>
        <p:grpSpPr>
          <a:xfrm>
            <a:off x="2004858" y="6344084"/>
            <a:ext cx="6775453" cy="1382340"/>
            <a:chOff x="0" y="0"/>
            <a:chExt cx="9033937" cy="1843120"/>
          </a:xfrm>
        </p:grpSpPr>
        <p:sp>
          <p:nvSpPr>
            <p:cNvPr id="19" name="TextBox 19"/>
            <p:cNvSpPr txBox="1"/>
            <p:nvPr/>
          </p:nvSpPr>
          <p:spPr>
            <a:xfrm>
              <a:off x="0" y="-9525"/>
              <a:ext cx="9033937" cy="452332"/>
            </a:xfrm>
            <a:prstGeom prst="rect">
              <a:avLst/>
            </a:prstGeom>
          </p:spPr>
          <p:txBody>
            <a:bodyPr lIns="0" tIns="0" rIns="0" bIns="0" rtlCol="0" anchor="t">
              <a:spAutoFit/>
            </a:bodyPr>
            <a:lstStyle/>
            <a:p>
              <a:pPr marL="0" lvl="0" indent="0" algn="l">
                <a:lnSpc>
                  <a:spcPts val="2200"/>
                </a:lnSpc>
              </a:pPr>
              <a:r>
                <a:rPr lang="en-US" sz="2200" b="1">
                  <a:solidFill>
                    <a:srgbClr val="FFFFFF"/>
                  </a:solidFill>
                  <a:latin typeface="Calibri (MS) Bold"/>
                  <a:ea typeface="Calibri (MS) Bold"/>
                  <a:cs typeface="Calibri (MS) Bold"/>
                  <a:sym typeface="Calibri (MS) Bold"/>
                </a:rPr>
                <a:t>Programs for Neurodivergent Populations</a:t>
              </a:r>
            </a:p>
          </p:txBody>
        </p:sp>
        <p:sp>
          <p:nvSpPr>
            <p:cNvPr id="20" name="TextBox 20"/>
            <p:cNvSpPr txBox="1"/>
            <p:nvPr/>
          </p:nvSpPr>
          <p:spPr>
            <a:xfrm>
              <a:off x="0" y="555129"/>
              <a:ext cx="9033937" cy="1287992"/>
            </a:xfrm>
            <a:prstGeom prst="rect">
              <a:avLst/>
            </a:prstGeom>
          </p:spPr>
          <p:txBody>
            <a:bodyPr lIns="0" tIns="0" rIns="0" bIns="0" rtlCol="0" anchor="t">
              <a:spAutoFit/>
            </a:bodyPr>
            <a:lstStyle/>
            <a:p>
              <a:pPr marL="0" lvl="0" indent="0" algn="l">
                <a:lnSpc>
                  <a:spcPts val="2500"/>
                </a:lnSpc>
              </a:pPr>
              <a:r>
                <a:rPr lang="en-US" sz="2000" dirty="0">
                  <a:solidFill>
                    <a:srgbClr val="FFFFFF"/>
                  </a:solidFill>
                  <a:latin typeface="Calibri" panose="020F0502020204030204" pitchFamily="34" charset="0"/>
                  <a:ea typeface="Calibri (MS) Light"/>
                  <a:cs typeface="Calibri" panose="020F0502020204030204" pitchFamily="34" charset="0"/>
                  <a:sym typeface="Calibri (MS) Light"/>
                </a:rPr>
                <a:t>The</a:t>
              </a:r>
              <a:r>
                <a:rPr lang="en-US" sz="2000" dirty="0">
                  <a:solidFill>
                    <a:srgbClr val="FFFFFF"/>
                  </a:solidFill>
                  <a:latin typeface="Calibri (MS) Light"/>
                  <a:ea typeface="Calibri (MS) Light"/>
                  <a:cs typeface="Calibri (MS) Light"/>
                  <a:sym typeface="Calibri (MS) Light"/>
                </a:rPr>
                <a:t> college is seeking partnerships with Options to determine a direction and creating a Neurodivergent Programs Task Force in FY25. No new progress.</a:t>
              </a:r>
            </a:p>
          </p:txBody>
        </p:sp>
      </p:grpSp>
      <p:sp>
        <p:nvSpPr>
          <p:cNvPr id="21" name="TextBox 21"/>
          <p:cNvSpPr txBox="1"/>
          <p:nvPr/>
        </p:nvSpPr>
        <p:spPr>
          <a:xfrm>
            <a:off x="14960615" y="853122"/>
            <a:ext cx="2712701" cy="341630"/>
          </a:xfrm>
          <a:prstGeom prst="rect">
            <a:avLst/>
          </a:prstGeom>
        </p:spPr>
        <p:txBody>
          <a:bodyPr lIns="0" tIns="0" rIns="0" bIns="0" rtlCol="0" anchor="t">
            <a:spAutoFit/>
          </a:bodyPr>
          <a:lstStyle/>
          <a:p>
            <a:pPr algn="ctr">
              <a:lnSpc>
                <a:spcPts val="2200"/>
              </a:lnSpc>
              <a:spcBef>
                <a:spcPct val="0"/>
              </a:spcBef>
            </a:pPr>
            <a:r>
              <a:rPr lang="en-US" sz="2200" b="1">
                <a:solidFill>
                  <a:srgbClr val="FFFFFF"/>
                </a:solidFill>
                <a:latin typeface="Calibri (MS) Bold"/>
                <a:ea typeface="Calibri (MS) Bold"/>
                <a:cs typeface="Calibri (MS) Bold"/>
                <a:sym typeface="Calibri (MS) Bold"/>
              </a:rPr>
              <a:t>= Metric has been met</a:t>
            </a:r>
          </a:p>
        </p:txBody>
      </p:sp>
      <p:sp>
        <p:nvSpPr>
          <p:cNvPr id="22" name="Freeform 22"/>
          <p:cNvSpPr/>
          <p:nvPr/>
        </p:nvSpPr>
        <p:spPr>
          <a:xfrm>
            <a:off x="14220962" y="771317"/>
            <a:ext cx="595276" cy="505240"/>
          </a:xfrm>
          <a:custGeom>
            <a:avLst/>
            <a:gdLst/>
            <a:ahLst/>
            <a:cxnLst/>
            <a:rect l="l" t="t" r="r" b="b"/>
            <a:pathLst>
              <a:path w="595276" h="505240">
                <a:moveTo>
                  <a:pt x="0" y="0"/>
                </a:moveTo>
                <a:lnTo>
                  <a:pt x="595276" y="0"/>
                </a:lnTo>
                <a:lnTo>
                  <a:pt x="595276" y="505241"/>
                </a:lnTo>
                <a:lnTo>
                  <a:pt x="0" y="5052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E909E15F-9910-9A13-E7EB-AD3A508EB84C}"/>
              </a:ext>
            </a:extLst>
          </p:cNvPr>
          <p:cNvPicPr>
            <a:picLocks noChangeAspect="1"/>
          </p:cNvPicPr>
          <p:nvPr/>
        </p:nvPicPr>
        <p:blipFill>
          <a:blip r:embed="rId7"/>
          <a:stretch>
            <a:fillRect/>
          </a:stretch>
        </p:blipFill>
        <p:spPr>
          <a:xfrm>
            <a:off x="905150" y="3250473"/>
            <a:ext cx="859611" cy="86570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1489"/>
        </a:solidFill>
        <a:effectLst/>
      </p:bgPr>
    </p:bg>
    <p:spTree>
      <p:nvGrpSpPr>
        <p:cNvPr id="1" name=""/>
        <p:cNvGrpSpPr/>
        <p:nvPr/>
      </p:nvGrpSpPr>
      <p:grpSpPr>
        <a:xfrm>
          <a:off x="0" y="0"/>
          <a:ext cx="0" cy="0"/>
          <a:chOff x="0" y="0"/>
          <a:chExt cx="0" cy="0"/>
        </a:xfrm>
      </p:grpSpPr>
      <p:grpSp>
        <p:nvGrpSpPr>
          <p:cNvPr id="2" name="Group 2"/>
          <p:cNvGrpSpPr/>
          <p:nvPr/>
        </p:nvGrpSpPr>
        <p:grpSpPr>
          <a:xfrm>
            <a:off x="9324648" y="3455195"/>
            <a:ext cx="8358965" cy="4773244"/>
            <a:chOff x="0" y="0"/>
            <a:chExt cx="19215708" cy="10972800"/>
          </a:xfrm>
        </p:grpSpPr>
        <p:sp>
          <p:nvSpPr>
            <p:cNvPr id="3" name="Freeform 3"/>
            <p:cNvSpPr/>
            <p:nvPr/>
          </p:nvSpPr>
          <p:spPr>
            <a:xfrm>
              <a:off x="0" y="0"/>
              <a:ext cx="19215708" cy="10972800"/>
            </a:xfrm>
            <a:custGeom>
              <a:avLst/>
              <a:gdLst/>
              <a:ahLst/>
              <a:cxnLst/>
              <a:rect l="l" t="t" r="r" b="b"/>
              <a:pathLst>
                <a:path w="19215708" h="10972800">
                  <a:moveTo>
                    <a:pt x="0" y="0"/>
                  </a:moveTo>
                  <a:lnTo>
                    <a:pt x="19215708" y="0"/>
                  </a:lnTo>
                  <a:lnTo>
                    <a:pt x="19215708" y="10972800"/>
                  </a:lnTo>
                  <a:lnTo>
                    <a:pt x="0" y="10972800"/>
                  </a:lnTo>
                  <a:close/>
                </a:path>
              </a:pathLst>
            </a:custGeom>
            <a:blipFill>
              <a:blip r:embed="rId2"/>
              <a:stretch>
                <a:fillRect l="-493" r="-493"/>
              </a:stretch>
            </a:blipFill>
          </p:spPr>
          <p:txBody>
            <a:bodyPr/>
            <a:lstStyle/>
            <a:p>
              <a:endParaRPr lang="en-US"/>
            </a:p>
          </p:txBody>
        </p:sp>
      </p:grpSp>
      <p:sp>
        <p:nvSpPr>
          <p:cNvPr id="4" name="Freeform 4"/>
          <p:cNvSpPr/>
          <p:nvPr/>
        </p:nvSpPr>
        <p:spPr>
          <a:xfrm>
            <a:off x="330291" y="3455195"/>
            <a:ext cx="8277272" cy="4773244"/>
          </a:xfrm>
          <a:custGeom>
            <a:avLst/>
            <a:gdLst/>
            <a:ahLst/>
            <a:cxnLst/>
            <a:rect l="l" t="t" r="r" b="b"/>
            <a:pathLst>
              <a:path w="8277272" h="4773244">
                <a:moveTo>
                  <a:pt x="0" y="0"/>
                </a:moveTo>
                <a:lnTo>
                  <a:pt x="8277272" y="0"/>
                </a:lnTo>
                <a:lnTo>
                  <a:pt x="8277272" y="4773243"/>
                </a:lnTo>
                <a:lnTo>
                  <a:pt x="0" y="4773243"/>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330291" y="438085"/>
            <a:ext cx="10223905" cy="2087174"/>
          </a:xfrm>
          <a:prstGeom prst="rect">
            <a:avLst/>
          </a:prstGeom>
        </p:spPr>
        <p:txBody>
          <a:bodyPr lIns="0" tIns="0" rIns="0" bIns="0" rtlCol="0" anchor="t">
            <a:spAutoFit/>
          </a:bodyPr>
          <a:lstStyle/>
          <a:p>
            <a:pPr marL="0" lvl="0" indent="0" algn="l">
              <a:lnSpc>
                <a:spcPts val="5400"/>
              </a:lnSpc>
            </a:pPr>
            <a:r>
              <a:rPr lang="en-US" sz="5500" dirty="0">
                <a:solidFill>
                  <a:srgbClr val="FFFFFF"/>
                </a:solidFill>
                <a:latin typeface="Calibri (MS) Bold" panose="020B0604020202020204" charset="0"/>
                <a:ea typeface="Calibri (MS) Light"/>
                <a:cs typeface="Calibri (MS) Bold" panose="020B0604020202020204" charset="0"/>
                <a:sym typeface="Calibri (MS) Light"/>
              </a:rPr>
              <a:t>GOAL 1: INCREASE STUDENT HEADCOUNT AND CREDIT HOURS </a:t>
            </a:r>
            <a:r>
              <a:rPr lang="en-US" sz="5400" b="1" dirty="0">
                <a:solidFill>
                  <a:srgbClr val="13AB25"/>
                </a:solidFill>
                <a:latin typeface="Calibri (MS) Bold"/>
                <a:ea typeface="Calibri (MS) Bold"/>
                <a:cs typeface="Calibri (MS) Bold"/>
                <a:sym typeface="Calibri (MS) Bold"/>
              </a:rPr>
              <a:t>RESULTS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1489"/>
        </a:solidFill>
        <a:effectLst/>
      </p:bgPr>
    </p:bg>
    <p:spTree>
      <p:nvGrpSpPr>
        <p:cNvPr id="1" name="">
          <a:extLst>
            <a:ext uri="{FF2B5EF4-FFF2-40B4-BE49-F238E27FC236}">
              <a16:creationId xmlns:a16="http://schemas.microsoft.com/office/drawing/2014/main" id="{1A8DBB69-3AA6-FDA5-BCAF-4F5AEEA6946B}"/>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54665D77-6E21-5505-A64F-B3E55E6689A3}"/>
              </a:ext>
            </a:extLst>
          </p:cNvPr>
          <p:cNvSpPr txBox="1"/>
          <p:nvPr/>
        </p:nvSpPr>
        <p:spPr>
          <a:xfrm>
            <a:off x="791464" y="97007"/>
            <a:ext cx="15087600" cy="3370603"/>
          </a:xfrm>
          <a:prstGeom prst="rect">
            <a:avLst/>
          </a:prstGeom>
        </p:spPr>
        <p:txBody>
          <a:bodyPr wrap="square" lIns="0" tIns="0" rIns="0" bIns="0" rtlCol="0" anchor="t">
            <a:spAutoFit/>
          </a:bodyPr>
          <a:lstStyle/>
          <a:p>
            <a:pPr algn="l">
              <a:lnSpc>
                <a:spcPts val="5400"/>
              </a:lnSpc>
            </a:pPr>
            <a:endParaRPr lang="en-US" sz="5500" dirty="0">
              <a:solidFill>
                <a:srgbClr val="FFFFFF"/>
              </a:solidFill>
              <a:latin typeface="Calibri (MS) Bold" panose="020B0604020202020204" charset="0"/>
              <a:ea typeface="Calibri (MS) Light"/>
              <a:cs typeface="Calibri (MS) Bold" panose="020B0604020202020204" charset="0"/>
              <a:sym typeface="Calibri (MS) Light"/>
            </a:endParaRPr>
          </a:p>
          <a:p>
            <a:pPr marL="0" lvl="0" indent="0" algn="l">
              <a:lnSpc>
                <a:spcPts val="5400"/>
              </a:lnSpc>
            </a:pPr>
            <a:r>
              <a:rPr lang="en-US" sz="5500" b="1" dirty="0">
                <a:solidFill>
                  <a:schemeClr val="bg1"/>
                </a:solidFill>
                <a:latin typeface="Calibri (MS) Bold" panose="020B0604020202020204" charset="0"/>
                <a:ea typeface="Calibri (MS) Bold"/>
                <a:cs typeface="Calibri (MS) Bold" panose="020B0604020202020204" charset="0"/>
                <a:sym typeface="Calibri (MS) Bold"/>
              </a:rPr>
              <a:t>Pre SEM Plan Data </a:t>
            </a:r>
          </a:p>
          <a:p>
            <a:pPr marL="0" lvl="0" indent="0" algn="l">
              <a:lnSpc>
                <a:spcPts val="5400"/>
              </a:lnSpc>
            </a:pPr>
            <a:r>
              <a:rPr lang="en-US" sz="2400" b="1" dirty="0">
                <a:solidFill>
                  <a:schemeClr val="bg1"/>
                </a:solidFill>
                <a:latin typeface="Calibri (MS) Bold" panose="020B0604020202020204" charset="0"/>
                <a:ea typeface="Calibri (MS) Bold"/>
                <a:cs typeface="Calibri (MS) Bold" panose="020B0604020202020204" charset="0"/>
                <a:sym typeface="Calibri (MS) Bold"/>
              </a:rPr>
              <a:t>*Cohorts consist of students enrolled in 6 or more credit hours. Excluding Dual Credit, Workforce, and ABE.</a:t>
            </a:r>
          </a:p>
          <a:p>
            <a:pPr marL="0" lvl="0" indent="0" algn="l">
              <a:lnSpc>
                <a:spcPts val="5400"/>
              </a:lnSpc>
            </a:pPr>
            <a:r>
              <a:rPr lang="en-US" sz="2400" b="1" dirty="0">
                <a:solidFill>
                  <a:schemeClr val="bg1"/>
                </a:solidFill>
                <a:latin typeface="Calibri (MS) Bold" panose="020B0604020202020204" charset="0"/>
                <a:ea typeface="Calibri (MS) Bold"/>
                <a:cs typeface="Calibri (MS) Bold" panose="020B0604020202020204" charset="0"/>
                <a:sym typeface="Calibri (MS) Bold"/>
              </a:rPr>
              <a:t>Underrepresented-Includes students from the initial cohort that are of any race/ethnicity other than white, Asian, or Unknown OR are Pell recipients OR listed as having a disability.</a:t>
            </a:r>
          </a:p>
        </p:txBody>
      </p:sp>
      <p:pic>
        <p:nvPicPr>
          <p:cNvPr id="5" name="Picture 4">
            <a:extLst>
              <a:ext uri="{FF2B5EF4-FFF2-40B4-BE49-F238E27FC236}">
                <a16:creationId xmlns:a16="http://schemas.microsoft.com/office/drawing/2014/main" id="{CC6ACA88-8E5B-93D8-76EB-FFE2AEDFFE52}"/>
              </a:ext>
            </a:extLst>
          </p:cNvPr>
          <p:cNvPicPr>
            <a:picLocks noChangeAspect="1"/>
          </p:cNvPicPr>
          <p:nvPr/>
        </p:nvPicPr>
        <p:blipFill>
          <a:blip r:embed="rId2"/>
          <a:stretch>
            <a:fillRect/>
          </a:stretch>
        </p:blipFill>
        <p:spPr>
          <a:xfrm>
            <a:off x="2057400" y="3673047"/>
            <a:ext cx="13438044" cy="6292688"/>
          </a:xfrm>
          <a:prstGeom prst="rect">
            <a:avLst/>
          </a:prstGeom>
        </p:spPr>
      </p:pic>
    </p:spTree>
    <p:extLst>
      <p:ext uri="{BB962C8B-B14F-4D97-AF65-F5344CB8AC3E}">
        <p14:creationId xmlns:p14="http://schemas.microsoft.com/office/powerpoint/2010/main" val="21544949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1489"/>
        </a:solidFill>
        <a:effectLst/>
      </p:bgPr>
    </p:bg>
    <p:spTree>
      <p:nvGrpSpPr>
        <p:cNvPr id="1" name="">
          <a:extLst>
            <a:ext uri="{FF2B5EF4-FFF2-40B4-BE49-F238E27FC236}">
              <a16:creationId xmlns:a16="http://schemas.microsoft.com/office/drawing/2014/main" id="{D664A0E9-958F-5791-D5F2-9D67AF1921B2}"/>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24913C3F-4317-DCB3-0913-2FDCBE710D94}"/>
              </a:ext>
            </a:extLst>
          </p:cNvPr>
          <p:cNvSpPr txBox="1"/>
          <p:nvPr/>
        </p:nvSpPr>
        <p:spPr>
          <a:xfrm>
            <a:off x="914400" y="97007"/>
            <a:ext cx="16535400" cy="3370603"/>
          </a:xfrm>
          <a:prstGeom prst="rect">
            <a:avLst/>
          </a:prstGeom>
        </p:spPr>
        <p:txBody>
          <a:bodyPr wrap="square" lIns="0" tIns="0" rIns="0" bIns="0" rtlCol="0" anchor="t">
            <a:spAutoFit/>
          </a:bodyPr>
          <a:lstStyle/>
          <a:p>
            <a:pPr algn="l">
              <a:lnSpc>
                <a:spcPts val="5400"/>
              </a:lnSpc>
            </a:pPr>
            <a:endParaRPr lang="en-US" sz="5500" dirty="0">
              <a:solidFill>
                <a:srgbClr val="FFFFFF"/>
              </a:solidFill>
              <a:latin typeface="Calibri (MS) Bold" panose="020B0604020202020204" charset="0"/>
              <a:ea typeface="Calibri (MS) Light"/>
              <a:cs typeface="Calibri (MS) Bold" panose="020B0604020202020204" charset="0"/>
              <a:sym typeface="Calibri (MS) Light"/>
            </a:endParaRPr>
          </a:p>
          <a:p>
            <a:pPr marL="0" lvl="0" indent="0" algn="l">
              <a:lnSpc>
                <a:spcPts val="5400"/>
              </a:lnSpc>
            </a:pPr>
            <a:r>
              <a:rPr lang="en-US" sz="5500" b="1" dirty="0">
                <a:solidFill>
                  <a:schemeClr val="bg1"/>
                </a:solidFill>
                <a:latin typeface="Calibri (MS) Bold" panose="020B0604020202020204" charset="0"/>
                <a:ea typeface="Calibri (MS) Bold"/>
                <a:cs typeface="Calibri (MS) Bold" panose="020B0604020202020204" charset="0"/>
                <a:sym typeface="Calibri (MS) Bold"/>
              </a:rPr>
              <a:t>Enrollment Cohort: SEM Plan Data</a:t>
            </a:r>
          </a:p>
          <a:p>
            <a:pPr marL="0" lvl="0" indent="0" algn="l">
              <a:lnSpc>
                <a:spcPts val="5400"/>
              </a:lnSpc>
            </a:pPr>
            <a:r>
              <a:rPr lang="en-US" sz="2400" b="1" dirty="0">
                <a:solidFill>
                  <a:schemeClr val="bg1"/>
                </a:solidFill>
                <a:latin typeface="Calibri (MS) Bold" panose="020B0604020202020204" charset="0"/>
                <a:ea typeface="Calibri (MS) Bold"/>
                <a:cs typeface="Calibri (MS) Bold" panose="020B0604020202020204" charset="0"/>
                <a:sym typeface="Calibri (MS) Bold"/>
              </a:rPr>
              <a:t>*Cohorts consist of students enrolled in 6 or more credit hours. Excluding Dual Credit, Workforce, and ABE.</a:t>
            </a:r>
          </a:p>
          <a:p>
            <a:pPr marL="0" lvl="0" indent="0" algn="l">
              <a:lnSpc>
                <a:spcPts val="5400"/>
              </a:lnSpc>
            </a:pPr>
            <a:r>
              <a:rPr lang="en-US" sz="2400" b="1" dirty="0">
                <a:solidFill>
                  <a:schemeClr val="bg1"/>
                </a:solidFill>
                <a:latin typeface="Calibri (MS) Bold" panose="020B0604020202020204" charset="0"/>
                <a:ea typeface="Calibri (MS) Bold"/>
                <a:cs typeface="Calibri (MS) Bold" panose="020B0604020202020204" charset="0"/>
                <a:sym typeface="Calibri (MS) Bold"/>
              </a:rPr>
              <a:t>Underrepresented-Includes students from the initial cohort that are of any race/ethnicity other than white, Asian, or Unknown OR are Pell recipients OR listed as having a disability.</a:t>
            </a:r>
          </a:p>
        </p:txBody>
      </p:sp>
      <p:pic>
        <p:nvPicPr>
          <p:cNvPr id="7" name="Picture 6">
            <a:extLst>
              <a:ext uri="{FF2B5EF4-FFF2-40B4-BE49-F238E27FC236}">
                <a16:creationId xmlns:a16="http://schemas.microsoft.com/office/drawing/2014/main" id="{3EEAF8CF-81F5-06F6-373C-C29E22DB876E}"/>
              </a:ext>
            </a:extLst>
          </p:cNvPr>
          <p:cNvPicPr>
            <a:picLocks noChangeAspect="1"/>
          </p:cNvPicPr>
          <p:nvPr/>
        </p:nvPicPr>
        <p:blipFill>
          <a:blip r:embed="rId2"/>
          <a:stretch>
            <a:fillRect/>
          </a:stretch>
        </p:blipFill>
        <p:spPr>
          <a:xfrm>
            <a:off x="2666726" y="3695701"/>
            <a:ext cx="13125784" cy="6166928"/>
          </a:xfrm>
          <a:prstGeom prst="rect">
            <a:avLst/>
          </a:prstGeom>
        </p:spPr>
      </p:pic>
    </p:spTree>
    <p:extLst>
      <p:ext uri="{BB962C8B-B14F-4D97-AF65-F5344CB8AC3E}">
        <p14:creationId xmlns:p14="http://schemas.microsoft.com/office/powerpoint/2010/main" val="35698924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1489"/>
        </a:solidFill>
        <a:effectLst/>
      </p:bgPr>
    </p:bg>
    <p:spTree>
      <p:nvGrpSpPr>
        <p:cNvPr id="1" name=""/>
        <p:cNvGrpSpPr/>
        <p:nvPr/>
      </p:nvGrpSpPr>
      <p:grpSpPr>
        <a:xfrm>
          <a:off x="0" y="0"/>
          <a:ext cx="0" cy="0"/>
          <a:chOff x="0" y="0"/>
          <a:chExt cx="0" cy="0"/>
        </a:xfrm>
      </p:grpSpPr>
      <p:sp>
        <p:nvSpPr>
          <p:cNvPr id="2" name="Freeform 2"/>
          <p:cNvSpPr/>
          <p:nvPr/>
        </p:nvSpPr>
        <p:spPr>
          <a:xfrm>
            <a:off x="1126004" y="2219941"/>
            <a:ext cx="715941" cy="607655"/>
          </a:xfrm>
          <a:custGeom>
            <a:avLst/>
            <a:gdLst/>
            <a:ahLst/>
            <a:cxnLst/>
            <a:rect l="l" t="t" r="r" b="b"/>
            <a:pathLst>
              <a:path w="715941" h="607655">
                <a:moveTo>
                  <a:pt x="0" y="0"/>
                </a:moveTo>
                <a:lnTo>
                  <a:pt x="715941" y="0"/>
                </a:lnTo>
                <a:lnTo>
                  <a:pt x="715941" y="607655"/>
                </a:lnTo>
                <a:lnTo>
                  <a:pt x="0" y="6076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173159" y="4084412"/>
            <a:ext cx="715941" cy="607655"/>
          </a:xfrm>
          <a:custGeom>
            <a:avLst/>
            <a:gdLst/>
            <a:ahLst/>
            <a:cxnLst/>
            <a:rect l="l" t="t" r="r" b="b"/>
            <a:pathLst>
              <a:path w="715941" h="607655">
                <a:moveTo>
                  <a:pt x="0" y="0"/>
                </a:moveTo>
                <a:lnTo>
                  <a:pt x="715941" y="0"/>
                </a:lnTo>
                <a:lnTo>
                  <a:pt x="715941" y="607655"/>
                </a:lnTo>
                <a:lnTo>
                  <a:pt x="0" y="6076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4" name="Freeform 4"/>
          <p:cNvSpPr/>
          <p:nvPr/>
        </p:nvSpPr>
        <p:spPr>
          <a:xfrm>
            <a:off x="1214227" y="6561098"/>
            <a:ext cx="715941" cy="607655"/>
          </a:xfrm>
          <a:custGeom>
            <a:avLst/>
            <a:gdLst/>
            <a:ahLst/>
            <a:cxnLst/>
            <a:rect l="l" t="t" r="r" b="b"/>
            <a:pathLst>
              <a:path w="715941" h="607655">
                <a:moveTo>
                  <a:pt x="0" y="0"/>
                </a:moveTo>
                <a:lnTo>
                  <a:pt x="715941" y="0"/>
                </a:lnTo>
                <a:lnTo>
                  <a:pt x="715941" y="607655"/>
                </a:lnTo>
                <a:lnTo>
                  <a:pt x="0" y="6076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981544" y="8146517"/>
            <a:ext cx="860401" cy="860401"/>
          </a:xfrm>
          <a:custGeom>
            <a:avLst/>
            <a:gdLst/>
            <a:ahLst/>
            <a:cxnLst/>
            <a:rect l="l" t="t" r="r" b="b"/>
            <a:pathLst>
              <a:path w="860401" h="860401">
                <a:moveTo>
                  <a:pt x="0" y="0"/>
                </a:moveTo>
                <a:lnTo>
                  <a:pt x="860401" y="0"/>
                </a:lnTo>
                <a:lnTo>
                  <a:pt x="860401" y="860401"/>
                </a:lnTo>
                <a:lnTo>
                  <a:pt x="0" y="8604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6" name="Freeform 6"/>
          <p:cNvSpPr/>
          <p:nvPr/>
        </p:nvSpPr>
        <p:spPr>
          <a:xfrm>
            <a:off x="9829801" y="2206983"/>
            <a:ext cx="838200" cy="802918"/>
          </a:xfrm>
          <a:custGeom>
            <a:avLst/>
            <a:gdLst/>
            <a:ahLst/>
            <a:cxnLst/>
            <a:rect l="l" t="t" r="r" b="b"/>
            <a:pathLst>
              <a:path w="879979" h="879979">
                <a:moveTo>
                  <a:pt x="0" y="0"/>
                </a:moveTo>
                <a:lnTo>
                  <a:pt x="879979" y="0"/>
                </a:lnTo>
                <a:lnTo>
                  <a:pt x="879979" y="879979"/>
                </a:lnTo>
                <a:lnTo>
                  <a:pt x="0" y="8799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2477106" y="4568334"/>
            <a:ext cx="3673648" cy="4593182"/>
          </a:xfrm>
          <a:custGeom>
            <a:avLst/>
            <a:gdLst/>
            <a:ahLst/>
            <a:cxnLst/>
            <a:rect l="l" t="t" r="r" b="b"/>
            <a:pathLst>
              <a:path w="3673648" h="4593182">
                <a:moveTo>
                  <a:pt x="0" y="0"/>
                </a:moveTo>
                <a:lnTo>
                  <a:pt x="3673648" y="0"/>
                </a:lnTo>
                <a:lnTo>
                  <a:pt x="3673648" y="4593182"/>
                </a:lnTo>
                <a:lnTo>
                  <a:pt x="0" y="4593182"/>
                </a:lnTo>
                <a:lnTo>
                  <a:pt x="0" y="0"/>
                </a:lnTo>
                <a:close/>
              </a:path>
            </a:pathLst>
          </a:custGeom>
          <a:blipFill>
            <a:blip r:embed="rId8"/>
            <a:stretch>
              <a:fillRect/>
            </a:stretch>
          </a:blipFill>
        </p:spPr>
        <p:txBody>
          <a:bodyPr/>
          <a:lstStyle/>
          <a:p>
            <a:endParaRPr lang="en-US"/>
          </a:p>
        </p:txBody>
      </p:sp>
      <p:sp>
        <p:nvSpPr>
          <p:cNvPr id="8" name="TextBox 8"/>
          <p:cNvSpPr txBox="1"/>
          <p:nvPr/>
        </p:nvSpPr>
        <p:spPr>
          <a:xfrm>
            <a:off x="838200" y="1193839"/>
            <a:ext cx="11704424" cy="613143"/>
          </a:xfrm>
          <a:prstGeom prst="rect">
            <a:avLst/>
          </a:prstGeom>
        </p:spPr>
        <p:txBody>
          <a:bodyPr lIns="0" tIns="0" rIns="0" bIns="0" rtlCol="0" anchor="t">
            <a:spAutoFit/>
          </a:bodyPr>
          <a:lstStyle/>
          <a:p>
            <a:pPr marL="0" lvl="0" indent="0" algn="l">
              <a:lnSpc>
                <a:spcPts val="4529"/>
              </a:lnSpc>
            </a:pPr>
            <a:r>
              <a:rPr lang="en-US" sz="3235" i="1" dirty="0">
                <a:solidFill>
                  <a:srgbClr val="FFFFFF"/>
                </a:solidFill>
                <a:latin typeface="Calibri (MS) Italics"/>
                <a:ea typeface="Calibri (MS) Italics"/>
                <a:cs typeface="Calibri (MS) Italics"/>
                <a:sym typeface="Calibri (MS) Italics"/>
              </a:rPr>
              <a:t>Tactics</a:t>
            </a:r>
          </a:p>
        </p:txBody>
      </p:sp>
      <p:sp>
        <p:nvSpPr>
          <p:cNvPr id="9" name="TextBox 9"/>
          <p:cNvSpPr txBox="1"/>
          <p:nvPr/>
        </p:nvSpPr>
        <p:spPr>
          <a:xfrm>
            <a:off x="838200" y="318431"/>
            <a:ext cx="12115800" cy="740716"/>
          </a:xfrm>
          <a:prstGeom prst="rect">
            <a:avLst/>
          </a:prstGeom>
        </p:spPr>
        <p:txBody>
          <a:bodyPr wrap="square" lIns="0" tIns="0" rIns="0" bIns="0" rtlCol="0" anchor="t">
            <a:spAutoFit/>
          </a:bodyPr>
          <a:lstStyle/>
          <a:p>
            <a:pPr marL="0" lvl="0" indent="0" algn="l">
              <a:lnSpc>
                <a:spcPts val="5686"/>
              </a:lnSpc>
            </a:pPr>
            <a:r>
              <a:rPr lang="en-US" sz="5500" dirty="0">
                <a:solidFill>
                  <a:srgbClr val="FFFFFF"/>
                </a:solidFill>
                <a:latin typeface="Calibri (MS) Bold" panose="020B0604020202020204" charset="0"/>
                <a:ea typeface="Calibri (MS) Light"/>
                <a:cs typeface="Calibri (MS) Bold" panose="020B0604020202020204" charset="0"/>
                <a:sym typeface="Calibri (MS) Light"/>
              </a:rPr>
              <a:t>GOAL 2: INCREASE COURSE RETENTION</a:t>
            </a:r>
          </a:p>
        </p:txBody>
      </p:sp>
      <p:grpSp>
        <p:nvGrpSpPr>
          <p:cNvPr id="10" name="Group 10"/>
          <p:cNvGrpSpPr/>
          <p:nvPr/>
        </p:nvGrpSpPr>
        <p:grpSpPr>
          <a:xfrm>
            <a:off x="1988174" y="1928959"/>
            <a:ext cx="7139142" cy="2003586"/>
            <a:chOff x="0" y="0"/>
            <a:chExt cx="9518855" cy="2671453"/>
          </a:xfrm>
        </p:grpSpPr>
        <p:sp>
          <p:nvSpPr>
            <p:cNvPr id="11" name="TextBox 11"/>
            <p:cNvSpPr txBox="1"/>
            <p:nvPr/>
          </p:nvSpPr>
          <p:spPr>
            <a:xfrm>
              <a:off x="0" y="0"/>
              <a:ext cx="9518855" cy="381387"/>
            </a:xfrm>
            <a:prstGeom prst="rect">
              <a:avLst/>
            </a:prstGeom>
          </p:spPr>
          <p:txBody>
            <a:bodyPr lIns="0" tIns="0" rIns="0" bIns="0" rtlCol="0" anchor="t">
              <a:spAutoFit/>
            </a:bodyPr>
            <a:lstStyle/>
            <a:p>
              <a:pPr marL="0" lvl="0" indent="0" algn="l">
                <a:lnSpc>
                  <a:spcPts val="2199"/>
                </a:lnSpc>
              </a:pPr>
              <a:r>
                <a:rPr lang="en-US" sz="2199" b="1" dirty="0">
                  <a:solidFill>
                    <a:srgbClr val="FFFFFF"/>
                  </a:solidFill>
                  <a:latin typeface="Calibri (MS) Bold"/>
                  <a:ea typeface="Calibri (MS) Bold"/>
                  <a:cs typeface="Calibri (MS) Bold"/>
                  <a:sym typeface="Calibri (MS) Bold"/>
                </a:rPr>
                <a:t>Retention Alerts</a:t>
              </a:r>
            </a:p>
          </p:txBody>
        </p:sp>
        <p:sp>
          <p:nvSpPr>
            <p:cNvPr id="12" name="TextBox 12"/>
            <p:cNvSpPr txBox="1"/>
            <p:nvPr/>
          </p:nvSpPr>
          <p:spPr>
            <a:xfrm>
              <a:off x="0" y="550697"/>
              <a:ext cx="9518855" cy="2120756"/>
            </a:xfrm>
            <a:prstGeom prst="rect">
              <a:avLst/>
            </a:prstGeom>
          </p:spPr>
          <p:txBody>
            <a:bodyPr lIns="0" tIns="0" rIns="0" bIns="0" rtlCol="0" anchor="t">
              <a:spAutoFit/>
            </a:bodyPr>
            <a:lstStyle/>
            <a:p>
              <a:pPr lvl="0">
                <a:lnSpc>
                  <a:spcPts val="2500"/>
                </a:lnSpc>
              </a:pPr>
              <a:r>
                <a:rPr lang="en-US" sz="2000" dirty="0">
                  <a:solidFill>
                    <a:srgbClr val="FFFFFF"/>
                  </a:solidFill>
                  <a:latin typeface="Calibri" panose="020F0502020204030204" pitchFamily="34" charset="0"/>
                  <a:cs typeface="Calibri" panose="020F0502020204030204" pitchFamily="34" charset="0"/>
                  <a:sym typeface="Calibri (MS) Light"/>
                </a:rPr>
                <a:t>In summer and fall 2025 the college reorganized retention efforts from an early alert system to a retention alert system and faculty and staff were trained on new processes.  In spring 2025 638 alerts were submitted but from fall to fall comparison there was a 149.4% increase in retention alerts. From 328 to 818 fall to fall.</a:t>
              </a:r>
              <a:endParaRPr lang="en-US" sz="2000" dirty="0">
                <a:solidFill>
                  <a:srgbClr val="FFFFFF"/>
                </a:solidFill>
                <a:latin typeface="Calibri" panose="020F0502020204030204" pitchFamily="34" charset="0"/>
                <a:ea typeface="Calibri (MS) Light"/>
                <a:cs typeface="Calibri" panose="020F0502020204030204" pitchFamily="34" charset="0"/>
                <a:sym typeface="Calibri (MS) Light"/>
              </a:endParaRPr>
            </a:p>
          </p:txBody>
        </p:sp>
      </p:grpSp>
      <p:grpSp>
        <p:nvGrpSpPr>
          <p:cNvPr id="13" name="Group 13"/>
          <p:cNvGrpSpPr/>
          <p:nvPr/>
        </p:nvGrpSpPr>
        <p:grpSpPr>
          <a:xfrm>
            <a:off x="1889100" y="4085793"/>
            <a:ext cx="7147553" cy="1919379"/>
            <a:chOff x="-71503" y="109493"/>
            <a:chExt cx="9530070" cy="2559172"/>
          </a:xfrm>
        </p:grpSpPr>
        <p:sp>
          <p:nvSpPr>
            <p:cNvPr id="14" name="TextBox 14"/>
            <p:cNvSpPr txBox="1"/>
            <p:nvPr/>
          </p:nvSpPr>
          <p:spPr>
            <a:xfrm>
              <a:off x="-71503" y="109493"/>
              <a:ext cx="9518855" cy="452332"/>
            </a:xfrm>
            <a:prstGeom prst="rect">
              <a:avLst/>
            </a:prstGeom>
          </p:spPr>
          <p:txBody>
            <a:bodyPr lIns="0" tIns="0" rIns="0" bIns="0" rtlCol="0" anchor="t">
              <a:spAutoFit/>
            </a:bodyPr>
            <a:lstStyle/>
            <a:p>
              <a:pPr marL="0" lvl="0" indent="0" algn="l">
                <a:lnSpc>
                  <a:spcPts val="2200"/>
                </a:lnSpc>
              </a:pPr>
              <a:r>
                <a:rPr lang="en-US" sz="2200" b="1" dirty="0">
                  <a:solidFill>
                    <a:srgbClr val="FFFFFF"/>
                  </a:solidFill>
                  <a:latin typeface="Calibri (MS) Bold"/>
                  <a:ea typeface="Calibri (MS) Bold"/>
                  <a:cs typeface="Calibri (MS) Bold"/>
                  <a:sym typeface="Calibri (MS) Bold"/>
                </a:rPr>
                <a:t>Timely and Targeted Communication: J1 Communication</a:t>
              </a:r>
            </a:p>
          </p:txBody>
        </p:sp>
        <p:sp>
          <p:nvSpPr>
            <p:cNvPr id="15" name="TextBox 15"/>
            <p:cNvSpPr txBox="1"/>
            <p:nvPr/>
          </p:nvSpPr>
          <p:spPr>
            <a:xfrm>
              <a:off x="-60288" y="542473"/>
              <a:ext cx="9518855" cy="2126192"/>
            </a:xfrm>
            <a:prstGeom prst="rect">
              <a:avLst/>
            </a:prstGeom>
          </p:spPr>
          <p:txBody>
            <a:bodyPr lIns="0" tIns="0" rIns="0" bIns="0" rtlCol="0" anchor="t">
              <a:spAutoFit/>
            </a:bodyPr>
            <a:lstStyle/>
            <a:p>
              <a:pPr marL="0" lvl="0" indent="0" algn="l">
                <a:lnSpc>
                  <a:spcPts val="2500"/>
                </a:lnSpc>
              </a:pPr>
              <a:r>
                <a:rPr lang="en-US" sz="2000" dirty="0">
                  <a:solidFill>
                    <a:srgbClr val="FFFFFF"/>
                  </a:solidFill>
                  <a:latin typeface="Calibri" panose="020F0502020204030204" pitchFamily="34" charset="0"/>
                  <a:ea typeface="Calibri (MS) Light"/>
                  <a:cs typeface="Calibri" panose="020F0502020204030204" pitchFamily="34" charset="0"/>
                  <a:sym typeface="Calibri (MS) Light"/>
                </a:rPr>
                <a:t>J1 Communication was fully implemented. Academic advisors and others are now using it to send timely emails and text messages to students reminding them of important deadlines, events, and to stay connected for resources. A yearly calendar of outreach has been created to help with timeliness of outreach. </a:t>
              </a:r>
            </a:p>
          </p:txBody>
        </p:sp>
      </p:grpSp>
      <p:grpSp>
        <p:nvGrpSpPr>
          <p:cNvPr id="16" name="Group 16"/>
          <p:cNvGrpSpPr/>
          <p:nvPr/>
        </p:nvGrpSpPr>
        <p:grpSpPr>
          <a:xfrm>
            <a:off x="1988174" y="6221849"/>
            <a:ext cx="6775454" cy="1630311"/>
            <a:chOff x="-16746" y="-348738"/>
            <a:chExt cx="9033938" cy="2173747"/>
          </a:xfrm>
        </p:grpSpPr>
        <p:sp>
          <p:nvSpPr>
            <p:cNvPr id="17" name="TextBox 17"/>
            <p:cNvSpPr txBox="1"/>
            <p:nvPr/>
          </p:nvSpPr>
          <p:spPr>
            <a:xfrm>
              <a:off x="-16745" y="-348738"/>
              <a:ext cx="9033937" cy="452332"/>
            </a:xfrm>
            <a:prstGeom prst="rect">
              <a:avLst/>
            </a:prstGeom>
          </p:spPr>
          <p:txBody>
            <a:bodyPr lIns="0" tIns="0" rIns="0" bIns="0" rtlCol="0" anchor="t">
              <a:spAutoFit/>
            </a:bodyPr>
            <a:lstStyle/>
            <a:p>
              <a:pPr marL="0" lvl="0" indent="0" algn="l">
                <a:lnSpc>
                  <a:spcPts val="2200"/>
                </a:lnSpc>
              </a:pPr>
              <a:r>
                <a:rPr lang="en-US" sz="2200" b="1" dirty="0">
                  <a:solidFill>
                    <a:srgbClr val="FFFFFF"/>
                  </a:solidFill>
                  <a:latin typeface="Calibri (MS) Bold"/>
                  <a:ea typeface="Calibri (MS) Bold"/>
                  <a:cs typeface="Calibri (MS) Bold"/>
                  <a:sym typeface="Calibri (MS) Bold"/>
                </a:rPr>
                <a:t>Weekly Attendance Tracking and Midterm Grades</a:t>
              </a:r>
            </a:p>
          </p:txBody>
        </p:sp>
        <p:sp>
          <p:nvSpPr>
            <p:cNvPr id="18" name="TextBox 18"/>
            <p:cNvSpPr txBox="1"/>
            <p:nvPr/>
          </p:nvSpPr>
          <p:spPr>
            <a:xfrm>
              <a:off x="-16746" y="131726"/>
              <a:ext cx="9033937" cy="1693283"/>
            </a:xfrm>
            <a:prstGeom prst="rect">
              <a:avLst/>
            </a:prstGeom>
          </p:spPr>
          <p:txBody>
            <a:bodyPr lIns="0" tIns="0" rIns="0" bIns="0" rtlCol="0" anchor="t">
              <a:spAutoFit/>
            </a:bodyPr>
            <a:lstStyle/>
            <a:p>
              <a:pPr marL="0" lvl="0" indent="0" algn="l">
                <a:lnSpc>
                  <a:spcPts val="2500"/>
                </a:lnSpc>
              </a:pPr>
              <a:r>
                <a:rPr lang="en-US" sz="2000" dirty="0">
                  <a:solidFill>
                    <a:srgbClr val="FFFFFF"/>
                  </a:solidFill>
                  <a:latin typeface="Calibri" panose="020F0502020204030204" pitchFamily="34" charset="0"/>
                  <a:ea typeface="Calibri (MS) Light"/>
                  <a:cs typeface="Calibri" panose="020F0502020204030204" pitchFamily="34" charset="0"/>
                  <a:sym typeface="Calibri (MS) Light"/>
                </a:rPr>
                <a:t>Admissions and records has begun using letter grades for midterm instead of pass or failing at midterm. </a:t>
              </a:r>
              <a:r>
                <a:rPr lang="en-US" sz="2000" dirty="0" err="1">
                  <a:solidFill>
                    <a:srgbClr val="FFFFFF"/>
                  </a:solidFill>
                  <a:latin typeface="Calibri" panose="020F0502020204030204" pitchFamily="34" charset="0"/>
                  <a:ea typeface="Calibri (MS) Light"/>
                  <a:cs typeface="Calibri" panose="020F0502020204030204" pitchFamily="34" charset="0"/>
                  <a:sym typeface="Calibri (MS) Light"/>
                </a:rPr>
                <a:t>Qwickly</a:t>
              </a:r>
              <a:r>
                <a:rPr lang="en-US" sz="2000" dirty="0">
                  <a:solidFill>
                    <a:srgbClr val="FFFFFF"/>
                  </a:solidFill>
                  <a:latin typeface="Calibri" panose="020F0502020204030204" pitchFamily="34" charset="0"/>
                  <a:ea typeface="Calibri (MS) Light"/>
                  <a:cs typeface="Calibri" panose="020F0502020204030204" pitchFamily="34" charset="0"/>
                  <a:sym typeface="Calibri (MS) Light"/>
                </a:rPr>
                <a:t> attendance in D2L was purchased to help run future weekly attendance reports. </a:t>
              </a:r>
            </a:p>
          </p:txBody>
        </p:sp>
      </p:grpSp>
      <p:grpSp>
        <p:nvGrpSpPr>
          <p:cNvPr id="19" name="Group 19"/>
          <p:cNvGrpSpPr/>
          <p:nvPr/>
        </p:nvGrpSpPr>
        <p:grpSpPr>
          <a:xfrm>
            <a:off x="10896600" y="2033653"/>
            <a:ext cx="7139142" cy="1668273"/>
            <a:chOff x="0" y="0"/>
            <a:chExt cx="9518855" cy="2224365"/>
          </a:xfrm>
        </p:grpSpPr>
        <p:sp>
          <p:nvSpPr>
            <p:cNvPr id="20" name="TextBox 20"/>
            <p:cNvSpPr txBox="1"/>
            <p:nvPr/>
          </p:nvSpPr>
          <p:spPr>
            <a:xfrm>
              <a:off x="0" y="0"/>
              <a:ext cx="9518855" cy="442807"/>
            </a:xfrm>
            <a:prstGeom prst="rect">
              <a:avLst/>
            </a:prstGeom>
          </p:spPr>
          <p:txBody>
            <a:bodyPr lIns="0" tIns="0" rIns="0" bIns="0" rtlCol="0" anchor="t">
              <a:spAutoFit/>
            </a:bodyPr>
            <a:lstStyle/>
            <a:p>
              <a:pPr marL="0" lvl="0" indent="0" algn="l">
                <a:lnSpc>
                  <a:spcPts val="2199"/>
                </a:lnSpc>
              </a:pPr>
              <a:r>
                <a:rPr lang="en-US" sz="2199" b="1" dirty="0">
                  <a:solidFill>
                    <a:srgbClr val="FFFFFF"/>
                  </a:solidFill>
                  <a:latin typeface="Calibri (MS) Bold"/>
                  <a:ea typeface="Calibri (MS) Bold"/>
                  <a:cs typeface="Calibri (MS) Bold"/>
                  <a:sym typeface="Calibri (MS) Bold"/>
                </a:rPr>
                <a:t>Affordable and Accessible Course Materials</a:t>
              </a:r>
            </a:p>
          </p:txBody>
        </p:sp>
        <p:sp>
          <p:nvSpPr>
            <p:cNvPr id="21" name="TextBox 21"/>
            <p:cNvSpPr txBox="1"/>
            <p:nvPr/>
          </p:nvSpPr>
          <p:spPr>
            <a:xfrm>
              <a:off x="0" y="531081"/>
              <a:ext cx="9518855" cy="1693284"/>
            </a:xfrm>
            <a:prstGeom prst="rect">
              <a:avLst/>
            </a:prstGeom>
          </p:spPr>
          <p:txBody>
            <a:bodyPr lIns="0" tIns="0" rIns="0" bIns="0" rtlCol="0" anchor="t">
              <a:spAutoFit/>
            </a:bodyPr>
            <a:lstStyle/>
            <a:p>
              <a:pPr marL="0" lvl="0" indent="0" algn="l">
                <a:lnSpc>
                  <a:spcPts val="2500"/>
                </a:lnSpc>
              </a:pPr>
              <a:r>
                <a:rPr lang="en-US" sz="2000" dirty="0">
                  <a:solidFill>
                    <a:srgbClr val="FFFFFF"/>
                  </a:solidFill>
                  <a:latin typeface="Calibri" panose="020F0502020204030204" pitchFamily="34" charset="0"/>
                  <a:ea typeface="Calibri (MS) Light"/>
                  <a:cs typeface="Calibri" panose="020F0502020204030204" pitchFamily="34" charset="0"/>
                  <a:sym typeface="Calibri (MS) Light"/>
                </a:rPr>
                <a:t>OER open access resources with faculty instead of books. faculty and staff will continue to work toward offering more OERs for in person and software-based classes. Faculty and staff have continued to expand OER offerings. </a:t>
              </a:r>
            </a:p>
          </p:txBody>
        </p:sp>
      </p:grpSp>
      <p:grpSp>
        <p:nvGrpSpPr>
          <p:cNvPr id="22" name="Group 22"/>
          <p:cNvGrpSpPr/>
          <p:nvPr/>
        </p:nvGrpSpPr>
        <p:grpSpPr>
          <a:xfrm>
            <a:off x="1938406" y="8049162"/>
            <a:ext cx="7891395" cy="2277730"/>
            <a:chOff x="0" y="-9525"/>
            <a:chExt cx="11063758" cy="3508602"/>
          </a:xfrm>
        </p:grpSpPr>
        <p:sp>
          <p:nvSpPr>
            <p:cNvPr id="23" name="TextBox 23"/>
            <p:cNvSpPr txBox="1"/>
            <p:nvPr/>
          </p:nvSpPr>
          <p:spPr>
            <a:xfrm>
              <a:off x="0" y="-9525"/>
              <a:ext cx="9033937" cy="452332"/>
            </a:xfrm>
            <a:prstGeom prst="rect">
              <a:avLst/>
            </a:prstGeom>
          </p:spPr>
          <p:txBody>
            <a:bodyPr lIns="0" tIns="0" rIns="0" bIns="0" rtlCol="0" anchor="t">
              <a:spAutoFit/>
            </a:bodyPr>
            <a:lstStyle/>
            <a:p>
              <a:pPr marL="0" lvl="0" indent="0" algn="l">
                <a:lnSpc>
                  <a:spcPts val="2200"/>
                </a:lnSpc>
              </a:pPr>
              <a:r>
                <a:rPr lang="en-US" sz="2200" b="1">
                  <a:solidFill>
                    <a:srgbClr val="FFFFFF"/>
                  </a:solidFill>
                  <a:latin typeface="Calibri (MS) Bold"/>
                  <a:ea typeface="Calibri (MS) Bold"/>
                  <a:cs typeface="Calibri (MS) Bold"/>
                  <a:sym typeface="Calibri (MS) Bold"/>
                </a:rPr>
                <a:t>Withdrawal Reasons</a:t>
              </a:r>
            </a:p>
          </p:txBody>
        </p:sp>
        <p:sp>
          <p:nvSpPr>
            <p:cNvPr id="24" name="TextBox 24"/>
            <p:cNvSpPr txBox="1"/>
            <p:nvPr/>
          </p:nvSpPr>
          <p:spPr>
            <a:xfrm>
              <a:off x="0" y="555131"/>
              <a:ext cx="11063758" cy="2943946"/>
            </a:xfrm>
            <a:prstGeom prst="rect">
              <a:avLst/>
            </a:prstGeom>
          </p:spPr>
          <p:txBody>
            <a:bodyPr wrap="square" lIns="0" tIns="0" rIns="0" bIns="0" rtlCol="0" anchor="t">
              <a:spAutoFit/>
            </a:bodyPr>
            <a:lstStyle/>
            <a:p>
              <a:pPr lvl="0">
                <a:lnSpc>
                  <a:spcPts val="2500"/>
                </a:lnSpc>
              </a:pPr>
              <a:r>
                <a:rPr lang="en-US" sz="2000" dirty="0">
                  <a:solidFill>
                    <a:schemeClr val="bg1"/>
                  </a:solidFill>
                </a:rPr>
                <a:t>Admissions implemented a new drop workflow that included advisor intervention. While the process has improved, some issues remain—particularly with accessing the form.  FL 24 70% of withdrawals were admin withdraws. SP 24 new process 140 students requested drops and 77 of those requested to meet with their advisor. 71% of withdrawals were admin withdrawals with no reason.  </a:t>
              </a:r>
              <a:endParaRPr lang="en-US" sz="2000" dirty="0">
                <a:solidFill>
                  <a:schemeClr val="bg1"/>
                </a:solidFill>
                <a:latin typeface="Calibri" panose="020F0502020204030204" pitchFamily="34" charset="0"/>
                <a:ea typeface="Calibri (MS) Light"/>
                <a:cs typeface="Calibri" panose="020F0502020204030204" pitchFamily="34" charset="0"/>
                <a:sym typeface="Calibri (MS) Light"/>
              </a:endParaRPr>
            </a:p>
          </p:txBody>
        </p:sp>
      </p:grpSp>
      <p:sp>
        <p:nvSpPr>
          <p:cNvPr id="25" name="Freeform 25"/>
          <p:cNvSpPr/>
          <p:nvPr/>
        </p:nvSpPr>
        <p:spPr>
          <a:xfrm>
            <a:off x="14313930" y="791927"/>
            <a:ext cx="595276" cy="505240"/>
          </a:xfrm>
          <a:custGeom>
            <a:avLst/>
            <a:gdLst/>
            <a:ahLst/>
            <a:cxnLst/>
            <a:rect l="l" t="t" r="r" b="b"/>
            <a:pathLst>
              <a:path w="595276" h="505240">
                <a:moveTo>
                  <a:pt x="0" y="0"/>
                </a:moveTo>
                <a:lnTo>
                  <a:pt x="595276" y="0"/>
                </a:lnTo>
                <a:lnTo>
                  <a:pt x="595276" y="505240"/>
                </a:lnTo>
                <a:lnTo>
                  <a:pt x="0" y="5052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6" name="TextBox 26"/>
          <p:cNvSpPr txBox="1"/>
          <p:nvPr/>
        </p:nvSpPr>
        <p:spPr>
          <a:xfrm>
            <a:off x="14960615" y="853122"/>
            <a:ext cx="2712701" cy="341630"/>
          </a:xfrm>
          <a:prstGeom prst="rect">
            <a:avLst/>
          </a:prstGeom>
        </p:spPr>
        <p:txBody>
          <a:bodyPr lIns="0" tIns="0" rIns="0" bIns="0" rtlCol="0" anchor="t">
            <a:spAutoFit/>
          </a:bodyPr>
          <a:lstStyle/>
          <a:p>
            <a:pPr algn="ctr">
              <a:lnSpc>
                <a:spcPts val="2200"/>
              </a:lnSpc>
              <a:spcBef>
                <a:spcPct val="0"/>
              </a:spcBef>
            </a:pPr>
            <a:r>
              <a:rPr lang="en-US" sz="2200" b="1">
                <a:solidFill>
                  <a:srgbClr val="FFFFFF"/>
                </a:solidFill>
                <a:latin typeface="Calibri (MS) Bold"/>
                <a:ea typeface="Calibri (MS) Bold"/>
                <a:cs typeface="Calibri (MS) Bold"/>
                <a:sym typeface="Calibri (MS) Bold"/>
              </a:rPr>
              <a:t>= Metric has been met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1489"/>
        </a:solidFill>
        <a:effectLst/>
      </p:bgPr>
    </p:bg>
    <p:spTree>
      <p:nvGrpSpPr>
        <p:cNvPr id="1" name=""/>
        <p:cNvGrpSpPr/>
        <p:nvPr/>
      </p:nvGrpSpPr>
      <p:grpSpPr>
        <a:xfrm>
          <a:off x="0" y="0"/>
          <a:ext cx="0" cy="0"/>
          <a:chOff x="0" y="0"/>
          <a:chExt cx="0" cy="0"/>
        </a:xfrm>
      </p:grpSpPr>
      <p:sp>
        <p:nvSpPr>
          <p:cNvPr id="2" name="Freeform 2"/>
          <p:cNvSpPr/>
          <p:nvPr/>
        </p:nvSpPr>
        <p:spPr>
          <a:xfrm>
            <a:off x="5005364" y="3575301"/>
            <a:ext cx="8277272" cy="4773244"/>
          </a:xfrm>
          <a:custGeom>
            <a:avLst/>
            <a:gdLst/>
            <a:ahLst/>
            <a:cxnLst/>
            <a:rect l="l" t="t" r="r" b="b"/>
            <a:pathLst>
              <a:path w="8277272" h="4773244">
                <a:moveTo>
                  <a:pt x="0" y="0"/>
                </a:moveTo>
                <a:lnTo>
                  <a:pt x="8277272" y="0"/>
                </a:lnTo>
                <a:lnTo>
                  <a:pt x="8277272" y="4773243"/>
                </a:lnTo>
                <a:lnTo>
                  <a:pt x="0" y="4773243"/>
                </a:lnTo>
                <a:lnTo>
                  <a:pt x="0" y="0"/>
                </a:lnTo>
                <a:close/>
              </a:path>
            </a:pathLst>
          </a:custGeom>
          <a:blipFill>
            <a:blip r:embed="rId2"/>
            <a:stretch>
              <a:fillRect l="-828" r="-828"/>
            </a:stretch>
          </a:blipFill>
        </p:spPr>
        <p:txBody>
          <a:bodyPr/>
          <a:lstStyle/>
          <a:p>
            <a:endParaRPr lang="en-US"/>
          </a:p>
        </p:txBody>
      </p:sp>
      <p:sp>
        <p:nvSpPr>
          <p:cNvPr id="3" name="TextBox 3"/>
          <p:cNvSpPr txBox="1"/>
          <p:nvPr/>
        </p:nvSpPr>
        <p:spPr>
          <a:xfrm>
            <a:off x="685800" y="723900"/>
            <a:ext cx="11394937" cy="1394677"/>
          </a:xfrm>
          <a:prstGeom prst="rect">
            <a:avLst/>
          </a:prstGeom>
        </p:spPr>
        <p:txBody>
          <a:bodyPr lIns="0" tIns="0" rIns="0" bIns="0" rtlCol="0" anchor="t">
            <a:spAutoFit/>
          </a:bodyPr>
          <a:lstStyle/>
          <a:p>
            <a:pPr algn="l">
              <a:lnSpc>
                <a:spcPts val="5400"/>
              </a:lnSpc>
            </a:pPr>
            <a:r>
              <a:rPr lang="en-US" sz="5500" dirty="0">
                <a:solidFill>
                  <a:srgbClr val="FFFFFF"/>
                </a:solidFill>
                <a:latin typeface="Calibri (MS) Bold" panose="020B0604020202020204" charset="0"/>
                <a:ea typeface="Calibri (MS) Light"/>
                <a:cs typeface="Calibri (MS) Bold" panose="020B0604020202020204" charset="0"/>
                <a:sym typeface="Calibri (MS) Light"/>
              </a:rPr>
              <a:t>GOAL 2: INCREASE COURSE RETENTION</a:t>
            </a:r>
          </a:p>
          <a:p>
            <a:pPr marL="0" lvl="0" indent="0" algn="l">
              <a:lnSpc>
                <a:spcPts val="5400"/>
              </a:lnSpc>
            </a:pPr>
            <a:r>
              <a:rPr lang="en-US" sz="5500" b="1" dirty="0">
                <a:solidFill>
                  <a:srgbClr val="13AB25"/>
                </a:solidFill>
                <a:latin typeface="Calibri (MS) Bold" panose="020B0604020202020204" charset="0"/>
                <a:ea typeface="Calibri (MS) Bold"/>
                <a:cs typeface="Calibri (MS) Bold" panose="020B0604020202020204" charset="0"/>
                <a:sym typeface="Calibri (MS) Bold"/>
              </a:rPr>
              <a:t>RESULTS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7E6840DC3BB6441B8BB0D1DDEA6B279" ma:contentTypeVersion="15" ma:contentTypeDescription="Create a new document." ma:contentTypeScope="" ma:versionID="c33adf57f580e4aa3954142627829e54">
  <xsd:schema xmlns:xsd="http://www.w3.org/2001/XMLSchema" xmlns:xs="http://www.w3.org/2001/XMLSchema" xmlns:p="http://schemas.microsoft.com/office/2006/metadata/properties" xmlns:ns3="7c44f59e-92c2-4ca6-80d4-10618d088934" xmlns:ns4="ec73bed9-e45a-4d5d-9eaf-6f0bc47320a5" targetNamespace="http://schemas.microsoft.com/office/2006/metadata/properties" ma:root="true" ma:fieldsID="94a16e147340772e8d8be38570d788c7" ns3:_="" ns4:_="">
    <xsd:import namespace="7c44f59e-92c2-4ca6-80d4-10618d088934"/>
    <xsd:import namespace="ec73bed9-e45a-4d5d-9eaf-6f0bc47320a5"/>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_activity" minOccurs="0"/>
                <xsd:element ref="ns4:MediaServiceAutoTags" minOccurs="0"/>
                <xsd:element ref="ns4:MediaServiceOCR" minOccurs="0"/>
                <xsd:element ref="ns4:MediaServiceGenerationTime" minOccurs="0"/>
                <xsd:element ref="ns4:MediaServiceEventHashCode" minOccurs="0"/>
                <xsd:element ref="ns4:MediaServiceSearchProperties" minOccurs="0"/>
                <xsd:element ref="ns4:MediaServiceObjectDetectorVersions" minOccurs="0"/>
                <xsd:element ref="ns4:MediaServiceSystemTags"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44f59e-92c2-4ca6-80d4-10618d08893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c73bed9-e45a-4d5d-9eaf-6f0bc47320a5"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_activity" ma:index="14" nillable="true" ma:displayName="_activity" ma:hidden="true" ma:internalName="_activity">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ystemTags" ma:index="21" nillable="true" ma:displayName="MediaServiceSystemTags" ma:hidden="true" ma:internalName="MediaServiceSystemTags" ma:readOnly="true">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ec73bed9-e45a-4d5d-9eaf-6f0bc47320a5" xsi:nil="true"/>
  </documentManagement>
</p:properties>
</file>

<file path=customXml/itemProps1.xml><?xml version="1.0" encoding="utf-8"?>
<ds:datastoreItem xmlns:ds="http://schemas.openxmlformats.org/officeDocument/2006/customXml" ds:itemID="{2EE007A0-165D-4C99-800C-9502F2B1B2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c44f59e-92c2-4ca6-80d4-10618d088934"/>
    <ds:schemaRef ds:uri="ec73bed9-e45a-4d5d-9eaf-6f0bc47320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1A5DC9C-2055-4096-8E05-1A6F5E982ABB}">
  <ds:schemaRefs>
    <ds:schemaRef ds:uri="http://schemas.microsoft.com/sharepoint/v3/contenttype/forms"/>
  </ds:schemaRefs>
</ds:datastoreItem>
</file>

<file path=customXml/itemProps3.xml><?xml version="1.0" encoding="utf-8"?>
<ds:datastoreItem xmlns:ds="http://schemas.openxmlformats.org/officeDocument/2006/customXml" ds:itemID="{3DAE299F-A095-49D5-87DE-147B4F0CB1E2}">
  <ds:schemaRefs>
    <ds:schemaRef ds:uri="http://purl.org/dc/terms/"/>
    <ds:schemaRef ds:uri="7c44f59e-92c2-4ca6-80d4-10618d088934"/>
    <ds:schemaRef ds:uri="http://schemas.microsoft.com/office/2006/documentManagement/types"/>
    <ds:schemaRef ds:uri="http://schemas.microsoft.com/office/2006/metadata/properties"/>
    <ds:schemaRef ds:uri="http://www.w3.org/XML/1998/namespace"/>
    <ds:schemaRef ds:uri="http://schemas.microsoft.com/office/infopath/2007/PartnerControls"/>
    <ds:schemaRef ds:uri="http://purl.org/dc/dcmitype/"/>
    <ds:schemaRef ds:uri="http://schemas.openxmlformats.org/package/2006/metadata/core-properties"/>
    <ds:schemaRef ds:uri="ec73bed9-e45a-4d5d-9eaf-6f0bc47320a5"/>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32036</TotalTime>
  <Words>2040</Words>
  <Application>Microsoft Office PowerPoint</Application>
  <PresentationFormat>Custom</PresentationFormat>
  <Paragraphs>113</Paragraphs>
  <Slides>20</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Calibri (MS) Light</vt:lpstr>
      <vt:lpstr>Cormorant Garamond Bold Italics</vt:lpstr>
      <vt:lpstr>Calibri (MS) Italics</vt:lpstr>
      <vt:lpstr>Cormorant Garamond Medium Italics</vt:lpstr>
      <vt:lpstr>Calibri (MS) Bold</vt:lpstr>
      <vt:lpstr>Calibri</vt:lpstr>
      <vt:lpstr>Calibri (MS)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Empowering Our College Future</dc:title>
  <dc:creator>April Martinez</dc:creator>
  <cp:lastModifiedBy>April Martinez</cp:lastModifiedBy>
  <cp:revision>11</cp:revision>
  <dcterms:created xsi:type="dcterms:W3CDTF">2006-08-16T00:00:00Z</dcterms:created>
  <dcterms:modified xsi:type="dcterms:W3CDTF">2026-02-02T19:57:01Z</dcterms:modified>
  <dc:identifier>DAGUa4YTGmA</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0x01010007E6840DC3BB6441B8BB0D1DDEA6B279</vt:lpwstr>
  </property>
</Properties>
</file>