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Source Code Pro" panose="020B0604020202020204" charset="0"/>
      <p:regular r:id="rId32"/>
      <p:bold r:id="rId33"/>
      <p:italic r:id="rId34"/>
      <p:boldItalic r:id="rId35"/>
    </p:embeddedFont>
    <p:embeddedFont>
      <p:font typeface="Oswald Regular" panose="020B0604020202020204" charset="0"/>
      <p:regular r:id="rId36"/>
      <p:bold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  <p:embeddedFont>
      <p:font typeface="Oswald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1RpPmBo6ScNESCvJ+/RNEiqfT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85" autoAdjust="0"/>
  </p:normalViewPr>
  <p:slideViewPr>
    <p:cSldViewPr snapToGrid="0">
      <p:cViewPr varScale="1">
        <p:scale>
          <a:sx n="97" d="100"/>
          <a:sy n="97" d="100"/>
        </p:scale>
        <p:origin x="10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a30c01ee8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a30c01ee8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a30c01ee8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a30c01ee8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a30c01ee8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a30c01ee8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a30c01ee8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a30c01ee8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a30c01ee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a30c01ee8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a30c01ee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a30c01ee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a30c01ee8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a30c01ee8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a30c01ee8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a30c01ee8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a30c01ee8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a30c01ee8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a30c01ee8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a30c01ee8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a30c01e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a30c01e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a30c01ee8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a30c01ee8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a30c01ee8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a30c01ee8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a30c01ee8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a30c01ee8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a30c01ee8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ca30c01ee8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9f4ba8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9f4ba8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a30c01e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a30c01e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a30c01e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a30c01e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a30c01ee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a30c01ee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a30c01ee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a30c01ee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a30c01ee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a30c01ee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a30c01ee8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a30c01ee8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a30c01ee8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a30c01ee8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ca30c01ee8_0_342"/>
          <p:cNvSpPr/>
          <p:nvPr/>
        </p:nvSpPr>
        <p:spPr>
          <a:xfrm rot="10800000">
            <a:off x="5634700" y="3911300"/>
            <a:ext cx="922500" cy="51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ca30c01ee8_0_342"/>
          <p:cNvSpPr/>
          <p:nvPr/>
        </p:nvSpPr>
        <p:spPr>
          <a:xfrm>
            <a:off x="-33" y="0"/>
            <a:ext cx="12192000" cy="41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ca30c01ee8_0_342"/>
          <p:cNvSpPr txBox="1">
            <a:spLocks noGrp="1"/>
          </p:cNvSpPr>
          <p:nvPr>
            <p:ph type="ctrTitle"/>
          </p:nvPr>
        </p:nvSpPr>
        <p:spPr>
          <a:xfrm>
            <a:off x="548233" y="859067"/>
            <a:ext cx="11043300" cy="2811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ca30c01ee8_0_342"/>
          <p:cNvSpPr txBox="1">
            <a:spLocks noGrp="1"/>
          </p:cNvSpPr>
          <p:nvPr>
            <p:ph type="subTitle" idx="1"/>
          </p:nvPr>
        </p:nvSpPr>
        <p:spPr>
          <a:xfrm>
            <a:off x="548233" y="4531000"/>
            <a:ext cx="11043300" cy="168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gca30c01ee8_0_3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gca30c01ee8_0_384"/>
          <p:cNvCxnSpPr/>
          <p:nvPr/>
        </p:nvCxnSpPr>
        <p:spPr>
          <a:xfrm>
            <a:off x="551033" y="3984367"/>
            <a:ext cx="1214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gca30c01ee8_0_38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ca30c01ee8_0_38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ca30c01ee8_0_3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a30c01ee8_0_3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a30c01ee8_0_39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ca30c01ee8_0_39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ca30c01ee8_0_39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ca30c01ee8_0_39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a30c01ee8_0_39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ca30c01ee8_0_348"/>
          <p:cNvSpPr/>
          <p:nvPr/>
        </p:nvSpPr>
        <p:spPr>
          <a:xfrm>
            <a:off x="0" y="2089800"/>
            <a:ext cx="12192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gca30c01ee8_0_348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300" cy="202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ca30c01ee8_0_3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gca30c01ee8_0_352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gca30c01ee8_0_352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ca30c01ee8_0_352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ca30c01ee8_0_3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gca30c01ee8_0_357"/>
          <p:cNvCxnSpPr/>
          <p:nvPr/>
        </p:nvCxnSpPr>
        <p:spPr>
          <a:xfrm>
            <a:off x="572267" y="1700769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gca30c01ee8_0_357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ca30c01ee8_0_357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ca30c01ee8_0_357"/>
          <p:cNvSpPr txBox="1">
            <a:spLocks noGrp="1"/>
          </p:cNvSpPr>
          <p:nvPr>
            <p:ph type="body" idx="2"/>
          </p:nvPr>
        </p:nvSpPr>
        <p:spPr>
          <a:xfrm>
            <a:off x="6443200" y="1958433"/>
            <a:ext cx="5333100" cy="413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ca30c01ee8_0_3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ca30c01ee8_0_363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ca30c01ee8_0_3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gca30c01ee8_0_366"/>
          <p:cNvCxnSpPr/>
          <p:nvPr/>
        </p:nvCxnSpPr>
        <p:spPr>
          <a:xfrm>
            <a:off x="558233" y="1943716"/>
            <a:ext cx="818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gca30c01ee8_0_366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ca30c01ee8_0_366"/>
          <p:cNvSpPr txBox="1">
            <a:spLocks noGrp="1"/>
          </p:cNvSpPr>
          <p:nvPr>
            <p:ph type="body" idx="1"/>
          </p:nvPr>
        </p:nvSpPr>
        <p:spPr>
          <a:xfrm>
            <a:off x="415600" y="2157605"/>
            <a:ext cx="3744000" cy="393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ca30c01ee8_0_3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a30c01ee8_0_371"/>
          <p:cNvSpPr txBox="1">
            <a:spLocks noGrp="1"/>
          </p:cNvSpPr>
          <p:nvPr>
            <p:ph type="title"/>
          </p:nvPr>
        </p:nvSpPr>
        <p:spPr>
          <a:xfrm>
            <a:off x="653667" y="705200"/>
            <a:ext cx="7570800" cy="544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ca30c01ee8_0_3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a30c01ee8_0_374"/>
          <p:cNvSpPr/>
          <p:nvPr/>
        </p:nvSpPr>
        <p:spPr>
          <a:xfrm>
            <a:off x="6096000" y="233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gca30c01ee8_0_374"/>
          <p:cNvCxnSpPr/>
          <p:nvPr/>
        </p:nvCxnSpPr>
        <p:spPr>
          <a:xfrm>
            <a:off x="6706233" y="5994000"/>
            <a:ext cx="76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gca30c01ee8_0_374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700" cy="23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ca30c01ee8_0_374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ca30c01ee8_0_37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a30c01ee8_0_3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ca30c01ee8_0_38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gca30c01ee8_0_3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a30c01ee8_0_338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ca30c01ee8_0_338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7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gca30c01ee8_0_3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47wallst.com/special-report/2020/03/04/countries-currently-led-by-a-woman/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058345/countries-with-women-highest-position-executive-power-since-1960/" TargetMode="External"/><Relationship Id="rId2" Type="http://schemas.openxmlformats.org/officeDocument/2006/relationships/hyperlink" Target="https://247wallst.com/special-report/2020/03/04/countries-currently-led-by-a-woman/2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40208" y="1981458"/>
            <a:ext cx="109116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/>
              <a:t>Women’s History Month</a:t>
            </a:r>
            <a:br>
              <a:rPr lang="en-US"/>
            </a:br>
            <a:r>
              <a:rPr lang="en-US"/>
              <a:t>Celebration</a:t>
            </a:r>
            <a:br>
              <a:rPr lang="en-US"/>
            </a:br>
            <a:r>
              <a:rPr lang="en-US"/>
              <a:t>A Panel Discussion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377908" y="4798142"/>
            <a:ext cx="10911600" cy="147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25430"/>
              <a:buNone/>
            </a:pPr>
            <a:r>
              <a:rPr lang="en-US" sz="7550" b="1" dirty="0"/>
              <a:t>PRESENTED BY JOHN A. LOGAN COLLEGE</a:t>
            </a:r>
            <a:endParaRPr sz="755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25430"/>
              <a:buNone/>
            </a:pPr>
            <a:r>
              <a:rPr lang="en-US" sz="7550" b="1" dirty="0"/>
              <a:t>DIVERSITY &amp; INCLUSION </a:t>
            </a:r>
            <a:r>
              <a:rPr lang="en-US" sz="7550" b="1" dirty="0" smtClean="0"/>
              <a:t>OFFICE</a:t>
            </a:r>
            <a:endParaRPr lang="en-US" sz="755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25430"/>
              <a:buNone/>
            </a:pPr>
            <a:r>
              <a:rPr lang="en-US" dirty="0" smtClean="0"/>
              <a:t>Wednesday, March 24</a:t>
            </a:r>
            <a:r>
              <a:rPr lang="en-US" baseline="30000" dirty="0" smtClean="0"/>
              <a:t>th</a:t>
            </a:r>
            <a:r>
              <a:rPr lang="en-US" dirty="0" smtClean="0"/>
              <a:t>, 2021 via Zoom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a30c01ee8_0_440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President of Singapore: Halimah Yacob </a:t>
            </a:r>
            <a:endParaRPr sz="3600"/>
          </a:p>
        </p:txBody>
      </p:sp>
      <p:sp>
        <p:nvSpPr>
          <p:cNvPr id="135" name="Google Shape;135;gca30c01ee8_0_440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ca30c01ee8_0_440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First woman president of Singapore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Entered office in 2017 after an uncontested election, becoming the first Muslim to be in office since 1965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gca30c01ee8_0_440" descr="Republic of Singapore President Halimah Yacob witnesses the program proper during her visit to the Philippine Eagle Center in Davao City on September 11, 2019 (cropped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611" y="2086825"/>
            <a:ext cx="4270916" cy="42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a30c01ee8_0_455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President of Estonia: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Kersti Kaljulaid</a:t>
            </a:r>
            <a:endParaRPr sz="3600"/>
          </a:p>
        </p:txBody>
      </p:sp>
      <p:sp>
        <p:nvSpPr>
          <p:cNvPr id="143" name="Google Shape;143;gca30c01ee8_0_455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ca30c01ee8_0_455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President of the Baltic nation since 2016 as the first woman president of Estonia.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Previously, Kaljulaid was an economic adviser involved in pension reform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5" name="Google Shape;145;gca30c01ee8_0_455" descr="Former European auditor Kersti Kaljulaid elected president of Esto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00" y="2271099"/>
            <a:ext cx="5393700" cy="35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a30c01ee8_0_464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Prime Minister of Serbia: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Ana Brnabić </a:t>
            </a:r>
            <a:endParaRPr sz="3600"/>
          </a:p>
        </p:txBody>
      </p:sp>
      <p:sp>
        <p:nvSpPr>
          <p:cNvPr id="151" name="Google Shape;151;gca30c01ee8_0_464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ca30c01ee8_0_464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Serbia’s first prime minister and the Balkan nation’s first openly gay leader.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Supports entrepreneurship and is an advocate for sustainable energy/power.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3" name="Google Shape;153;gca30c01ee8_0_464"/>
          <p:cNvPicPr preferRelativeResize="0"/>
          <p:nvPr/>
        </p:nvPicPr>
        <p:blipFill rotWithShape="1">
          <a:blip r:embed="rId3">
            <a:alphaModFix/>
          </a:blip>
          <a:srcRect l="9115"/>
          <a:stretch/>
        </p:blipFill>
        <p:spPr>
          <a:xfrm>
            <a:off x="393188" y="2245650"/>
            <a:ext cx="5315325" cy="32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a30c01ee8_0_473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Prime Minister of New Zealand: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Jacinda Ardern </a:t>
            </a:r>
            <a:endParaRPr sz="3600"/>
          </a:p>
        </p:txBody>
      </p:sp>
      <p:sp>
        <p:nvSpPr>
          <p:cNvPr id="159" name="Google Shape;159;gca30c01ee8_0_473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ca30c01ee8_0_473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At the age of 37, Ardern is the youngest prime minister of New Zealand in more than 150 years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Elected in 2017, her accomplishments include creating almost 100,000 jobs, building state houses, planting millions of trees, and improving cancer care and treatment.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1" name="Google Shape;161;gca30c01ee8_0_473"/>
          <p:cNvPicPr preferRelativeResize="0"/>
          <p:nvPr/>
        </p:nvPicPr>
        <p:blipFill rotWithShape="1">
          <a:blip r:embed="rId3">
            <a:alphaModFix/>
          </a:blip>
          <a:srcRect r="22318"/>
          <a:stretch/>
        </p:blipFill>
        <p:spPr>
          <a:xfrm>
            <a:off x="664638" y="2229925"/>
            <a:ext cx="4772426" cy="34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a30c01ee8_0_480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 Prime Minister of Iceland: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Katrín Jakobsdóttir</a:t>
            </a:r>
            <a:endParaRPr sz="3600"/>
          </a:p>
        </p:txBody>
      </p:sp>
      <p:sp>
        <p:nvSpPr>
          <p:cNvPr id="167" name="Google Shape;167;gca30c01ee8_0_480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ca30c01ee8_0_480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The second woman Prime Minister of Iceland.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Concerned about global climate change with a goal to make Iceland carbon-neutral by 2040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9" name="Google Shape;169;gca30c01ee8_0_480"/>
          <p:cNvPicPr preferRelativeResize="0"/>
          <p:nvPr/>
        </p:nvPicPr>
        <p:blipFill rotWithShape="1">
          <a:blip r:embed="rId3">
            <a:alphaModFix/>
          </a:blip>
          <a:srcRect l="14828"/>
          <a:stretch/>
        </p:blipFill>
        <p:spPr>
          <a:xfrm>
            <a:off x="434438" y="2229925"/>
            <a:ext cx="5232826" cy="34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a30c01ee8_0_487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President of Trinidad and Tobago: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Paula-Mae Weekes </a:t>
            </a:r>
            <a:endParaRPr sz="3600"/>
          </a:p>
        </p:txBody>
      </p:sp>
      <p:sp>
        <p:nvSpPr>
          <p:cNvPr id="175" name="Google Shape;175;gca30c01ee8_0_487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ca30c01ee8_0_487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First woman president of the Caribbean nation, elected in 2018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Comes from an extensive legal background and  served as chancellor of the Anglican Church for 20 years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7" name="Google Shape;177;gca30c01ee8_0_487" descr="President tests negative for COVID-19 | Loop New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00" y="2176330"/>
            <a:ext cx="5393699" cy="303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a30c01ee8_0_494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Prime Minister of Barbados: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Mia Mottley </a:t>
            </a:r>
            <a:endParaRPr sz="3600"/>
          </a:p>
        </p:txBody>
      </p:sp>
      <p:sp>
        <p:nvSpPr>
          <p:cNvPr id="183" name="Google Shape;183;gca30c01ee8_0_494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ca30c01ee8_0_494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Elected in 2018 to become the first woman prime minister of Barbados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Appointed Attorney-General in 2001 as the first female to hold this position.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The youngest ever Queen's Counsel in Barbados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5" name="Google Shape;185;gca30c01ee8_0_494" descr="File:2019 Mia Mottley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00" y="2011650"/>
            <a:ext cx="4288878" cy="42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a30c01ee8_0_509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President of Ethiopia: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Sahle-Work Zewde </a:t>
            </a:r>
            <a:endParaRPr sz="3600"/>
          </a:p>
        </p:txBody>
      </p:sp>
      <p:sp>
        <p:nvSpPr>
          <p:cNvPr id="191" name="Google Shape;191;gca30c01ee8_0_509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ca30c01ee8_0_509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Sahle-Work Zewde has made gender equality the mission of her tenure.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Assumed office in 2018 as Ethiopia’s first woman president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gca30c01ee8_0_509" descr="Who is Sahle-Work Zewde, Ethiopia's first female president? | Women's  Rights News | Al Jaze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25" y="2258329"/>
            <a:ext cx="5536450" cy="31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a30c01ee8_0_522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interim President of Bolivia: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Jeanine Áñez </a:t>
            </a:r>
            <a:endParaRPr sz="3600"/>
          </a:p>
        </p:txBody>
      </p:sp>
      <p:sp>
        <p:nvSpPr>
          <p:cNvPr id="199" name="Google Shape;199;gca30c01ee8_0_522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ca30c01ee8_0_522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Took over when the former president fled the country after an election scandal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Formerly a senator, she announced that she will officially run for president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1" name="Google Shape;201;gca30c01ee8_0_522" descr="Bolivia's new leader, religious conservative Jeanine Añez Chavez, faces  daunting challen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25" y="2198978"/>
            <a:ext cx="5225651" cy="34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a30c01ee8_0_529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President of Georgia: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Salome Zurabishvili </a:t>
            </a:r>
            <a:endParaRPr sz="3600"/>
          </a:p>
        </p:txBody>
      </p:sp>
      <p:sp>
        <p:nvSpPr>
          <p:cNvPr id="207" name="Google Shape;207;gca30c01ee8_0_529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ca30c01ee8_0_529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The first woman elected president of Georgia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Previously served as the Ambassador of France to Georgia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9" name="Google Shape;209;gca30c01ee8_0_529"/>
          <p:cNvPicPr preferRelativeResize="0"/>
          <p:nvPr/>
        </p:nvPicPr>
        <p:blipFill rotWithShape="1">
          <a:blip r:embed="rId3">
            <a:alphaModFix/>
          </a:blip>
          <a:srcRect l="18407"/>
          <a:stretch/>
        </p:blipFill>
        <p:spPr>
          <a:xfrm>
            <a:off x="544388" y="2229925"/>
            <a:ext cx="5012925" cy="34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a30c01ee8_0_0"/>
          <p:cNvSpPr txBox="1">
            <a:spLocks noGrp="1"/>
          </p:cNvSpPr>
          <p:nvPr>
            <p:ph type="title"/>
          </p:nvPr>
        </p:nvSpPr>
        <p:spPr>
          <a:xfrm>
            <a:off x="410375" y="395700"/>
            <a:ext cx="5393700" cy="4383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/>
              <a:t>Countries Currently Led by Women</a:t>
            </a:r>
            <a:endParaRPr sz="5500" b="1"/>
          </a:p>
        </p:txBody>
      </p:sp>
      <p:sp>
        <p:nvSpPr>
          <p:cNvPr id="75" name="Google Shape;75;gca30c01ee8_0_0"/>
          <p:cNvSpPr txBox="1">
            <a:spLocks noGrp="1"/>
          </p:cNvSpPr>
          <p:nvPr>
            <p:ph type="body" idx="2"/>
          </p:nvPr>
        </p:nvSpPr>
        <p:spPr>
          <a:xfrm>
            <a:off x="4282451" y="2587200"/>
            <a:ext cx="5115900" cy="4667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2286000" lvl="0" indent="45720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                   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Source</a:t>
            </a:r>
            <a:r>
              <a:rPr lang="en-US" u="sng" dirty="0">
                <a:solidFill>
                  <a:schemeClr val="hlink"/>
                </a:solidFill>
              </a:rPr>
              <a:t> https://247wallst.com/special-report/2020/03/04/countries-currently-led-by-a-woman/2/</a:t>
            </a:r>
            <a:endParaRPr dirty="0"/>
          </a:p>
        </p:txBody>
      </p:sp>
      <p:pic>
        <p:nvPicPr>
          <p:cNvPr id="76" name="Google Shape;76;gca30c01ee8_0_0" descr="Feminism: opportunities &amp; obstacles - iPleade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6475" y="1703550"/>
            <a:ext cx="5125250" cy="36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a30c01ee8_0_542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Prime Minister of Finland: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Sanna Marin </a:t>
            </a:r>
            <a:endParaRPr sz="3600"/>
          </a:p>
        </p:txBody>
      </p:sp>
      <p:sp>
        <p:nvSpPr>
          <p:cNvPr id="215" name="Google Shape;215;gca30c01ee8_0_542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ca30c01ee8_0_542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All of Finland’s major political parties are headed by women, and three of the leaders are under 35 years old.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Marin is the youngest leader of a nation in the world at 34.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7" name="Google Shape;217;gca30c01ee8_0_542" descr="Prime Minister Sanna Marin of Finland Is Coming to Columb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00" y="2175138"/>
            <a:ext cx="5393699" cy="3036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a30c01ee8_0_549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President of Slovakia: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Zuzana Čaputová </a:t>
            </a:r>
            <a:endParaRPr sz="3600"/>
          </a:p>
        </p:txBody>
      </p:sp>
      <p:sp>
        <p:nvSpPr>
          <p:cNvPr id="223" name="Google Shape;223;gca30c01ee8_0_549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ca30c01ee8_0_549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Previously an environmental lawyer, she was elected first woman president of Slovakia in 2019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An advocate for LGBT rights and more left-leaning politics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5" name="Google Shape;225;gca30c01ee8_0_549"/>
          <p:cNvPicPr preferRelativeResize="0"/>
          <p:nvPr/>
        </p:nvPicPr>
        <p:blipFill rotWithShape="1">
          <a:blip r:embed="rId3">
            <a:alphaModFix/>
          </a:blip>
          <a:srcRect r="20121"/>
          <a:stretch/>
        </p:blipFill>
        <p:spPr>
          <a:xfrm>
            <a:off x="597200" y="2229925"/>
            <a:ext cx="4907299" cy="34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a30c01ee8_0_556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Prime Minister of Denmark: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Mette Frederiksen </a:t>
            </a:r>
            <a:endParaRPr sz="3600"/>
          </a:p>
        </p:txBody>
      </p:sp>
      <p:sp>
        <p:nvSpPr>
          <p:cNvPr id="231" name="Google Shape;231;gca30c01ee8_0_556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ca30c01ee8_0_556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Elected in 2019, Frederiksen, at 41, is Denmark’s youngest prime minister ever.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She is the leader of the center-left Socialist Democratic party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3" name="Google Shape;233;gca30c01ee8_0_556"/>
          <p:cNvPicPr preferRelativeResize="0"/>
          <p:nvPr/>
        </p:nvPicPr>
        <p:blipFill rotWithShape="1">
          <a:blip r:embed="rId3">
            <a:alphaModFix/>
          </a:blip>
          <a:srcRect l="14424" r="6667"/>
          <a:stretch/>
        </p:blipFill>
        <p:spPr>
          <a:xfrm>
            <a:off x="627063" y="2229950"/>
            <a:ext cx="4847574" cy="345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a30c01ee8_0_569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Prime Minister of Belgium: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Sophie Wilmès </a:t>
            </a:r>
            <a:endParaRPr sz="3600"/>
          </a:p>
        </p:txBody>
      </p:sp>
      <p:sp>
        <p:nvSpPr>
          <p:cNvPr id="239" name="Google Shape;239;gca30c01ee8_0_569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ca30c01ee8_0_569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Became the first woman prime minister of Belgium in 189 years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Comes from a political family, as a member of the nation’s francophone liberal party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1" name="Google Shape;241;gca30c01ee8_0_569" descr="Meet Sophie Wilmès, Belgium's first woman prime minister | Euronew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00" y="2279853"/>
            <a:ext cx="5393699" cy="30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9f4ba8469_0_0"/>
          <p:cNvSpPr txBox="1">
            <a:spLocks noGrp="1"/>
          </p:cNvSpPr>
          <p:nvPr>
            <p:ph type="title"/>
          </p:nvPr>
        </p:nvSpPr>
        <p:spPr>
          <a:xfrm>
            <a:off x="0" y="-96250"/>
            <a:ext cx="6151200" cy="2274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Vice President of the United States: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Kamala Harris</a:t>
            </a:r>
            <a:endParaRPr sz="3600"/>
          </a:p>
        </p:txBody>
      </p:sp>
      <p:sp>
        <p:nvSpPr>
          <p:cNvPr id="247" name="Google Shape;247;gc9f4ba8469_0_0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c9f4ba8469_0_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First Black and South Asian woman Vice President elected in 2020.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Former senator and Attorney-General of California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9" name="Google Shape;249;gc9f4ba8469_0_0" descr="Man Carrying Weapon Arrested Outside US Vice-President Kamala Harris'  Official Resid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00" y="2390275"/>
            <a:ext cx="5010150" cy="3340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EFEA-251D-4883-B982-A598D2F9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59185-6609-4A2B-B072-F434517D6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3962C-16DC-4122-8852-F38210BD4E3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586000" y="702527"/>
            <a:ext cx="5115900" cy="5241073"/>
          </a:xfrm>
        </p:spPr>
        <p:txBody>
          <a:bodyPr>
            <a:normAutofit fontScale="92500" lnSpcReduction="10000"/>
          </a:bodyPr>
          <a:lstStyle/>
          <a:p>
            <a:endParaRPr lang="en-US" u="sng" dirty="0">
              <a:solidFill>
                <a:schemeClr val="hlink"/>
              </a:solidFill>
              <a:hlinkClick r:id="rId2"/>
            </a:endParaRPr>
          </a:p>
          <a:p>
            <a:r>
              <a:rPr lang="en-US" u="sng" dirty="0">
                <a:solidFill>
                  <a:schemeClr val="hlink"/>
                </a:solidFill>
                <a:hlinkClick r:id="rId2"/>
              </a:rPr>
              <a:t>https://247wallst.com/special-report/2020/03/04/countries-currently-led-by-a-woman/2/</a:t>
            </a:r>
            <a:endParaRPr lang="en-US" u="sng" dirty="0">
              <a:solidFill>
                <a:schemeClr val="hlink"/>
              </a:solidFill>
            </a:endParaRPr>
          </a:p>
          <a:p>
            <a:r>
              <a:rPr lang="en-US" u="sng" dirty="0">
                <a:solidFill>
                  <a:schemeClr val="hlink"/>
                </a:solidFill>
              </a:rPr>
              <a:t>Wikipedia</a:t>
            </a:r>
          </a:p>
          <a:p>
            <a:r>
              <a:rPr lang="en-US" u="sng" dirty="0">
                <a:solidFill>
                  <a:schemeClr val="hlink"/>
                </a:solidFill>
              </a:rPr>
              <a:t>PBS.org</a:t>
            </a:r>
            <a:r>
              <a:rPr lang="en-US" dirty="0"/>
              <a:t> </a:t>
            </a:r>
          </a:p>
          <a:p>
            <a:r>
              <a:rPr lang="en-US" u="sng" dirty="0">
                <a:hlinkClick r:id="rId3"/>
              </a:rPr>
              <a:t>https://www.statista.com/statistics/1058345/countries-with-women-highest-position-executive-power-since-1960/</a:t>
            </a:r>
            <a:endParaRPr lang="en-US" dirty="0"/>
          </a:p>
          <a:p>
            <a:endParaRPr lang="en-US" u="sng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0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a30c01ee8_0_26"/>
          <p:cNvSpPr txBox="1">
            <a:spLocks noGrp="1"/>
          </p:cNvSpPr>
          <p:nvPr>
            <p:ph type="title"/>
          </p:nvPr>
        </p:nvSpPr>
        <p:spPr>
          <a:xfrm>
            <a:off x="354000" y="965604"/>
            <a:ext cx="5393700" cy="117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Prime Minister of Bangladesh: </a:t>
            </a:r>
            <a:endParaRPr sz="3000">
              <a:solidFill>
                <a:srgbClr val="F3F3F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Sheikh Hasina Wajed</a:t>
            </a:r>
            <a:endParaRPr sz="3000" b="1">
              <a:solidFill>
                <a:srgbClr val="F3F3F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gca30c01ee8_0_2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First elected back in 1996, she began serving her second tenure in 2009, and is now the long serving Prime Minister of Bangladesh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Hasina is considered one of the most powerful women in the world, according to Forbes Magazine.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gca30c01ee8_0_26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gca30c01ee8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13" y="2583874"/>
            <a:ext cx="5661274" cy="31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a30c01ee8_0_5"/>
          <p:cNvSpPr txBox="1">
            <a:spLocks noGrp="1"/>
          </p:cNvSpPr>
          <p:nvPr>
            <p:ph type="title"/>
          </p:nvPr>
        </p:nvSpPr>
        <p:spPr>
          <a:xfrm>
            <a:off x="354000" y="805330"/>
            <a:ext cx="5393700" cy="1041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Chancellor of Germany: </a:t>
            </a:r>
            <a:endParaRPr sz="36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Angela Merkel </a:t>
            </a:r>
            <a:endParaRPr sz="3600">
              <a:solidFill>
                <a:srgbClr val="F3F3F3"/>
              </a:solidFill>
            </a:endParaRPr>
          </a:p>
        </p:txBody>
      </p:sp>
      <p:sp>
        <p:nvSpPr>
          <p:cNvPr id="90" name="Google Shape;90;gca30c01ee8_0_5"/>
          <p:cNvSpPr txBox="1">
            <a:spLocks noGrp="1"/>
          </p:cNvSpPr>
          <p:nvPr>
            <p:ph type="body" idx="2"/>
          </p:nvPr>
        </p:nvSpPr>
        <p:spPr>
          <a:xfrm>
            <a:off x="6586000" y="1568025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Elected to office in 2005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Cited as “the de facto leader of the European Union”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As first woman chancellor of Germany, she focused on strengthening the European financial crisis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gca30c01ee8_0_5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gca30c01ee8_0_5" descr="Merkel cites 'hard evidence' Russian hackers targeted her | News News | Al  Jaze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00" y="2170448"/>
            <a:ext cx="5586700" cy="37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a30c01ee8_0_11"/>
          <p:cNvSpPr txBox="1">
            <a:spLocks noGrp="1"/>
          </p:cNvSpPr>
          <p:nvPr>
            <p:ph type="title"/>
          </p:nvPr>
        </p:nvSpPr>
        <p:spPr>
          <a:xfrm>
            <a:off x="109200" y="-515725"/>
            <a:ext cx="5883300" cy="23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3F3F3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President of Nepal: </a:t>
            </a:r>
            <a:endParaRPr sz="36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Bidhya Devi Bhandari</a:t>
            </a:r>
            <a:endParaRPr sz="3600">
              <a:solidFill>
                <a:srgbClr val="F3F3F3"/>
              </a:solidFill>
            </a:endParaRPr>
          </a:p>
        </p:txBody>
      </p:sp>
      <p:pic>
        <p:nvPicPr>
          <p:cNvPr id="98" name="Google Shape;98;gca30c01ee8_0_11" descr="Here's Everything you Need to Know About Nepal's First Female President Bidhya  Devi Bhandari - Brown Girl Magaz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38" y="2086825"/>
            <a:ext cx="5692024" cy="34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ca30c01ee8_0_11"/>
          <p:cNvSpPr txBox="1">
            <a:spLocks noGrp="1"/>
          </p:cNvSpPr>
          <p:nvPr>
            <p:ph type="body" idx="2"/>
          </p:nvPr>
        </p:nvSpPr>
        <p:spPr>
          <a:xfrm>
            <a:off x="6585975" y="1719136"/>
            <a:ext cx="5115900" cy="419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➔"/>
            </a:pPr>
            <a:r>
              <a:rPr lang="en-US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Nepal’s first woman president, elected back in 2015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➔"/>
            </a:pPr>
            <a:r>
              <a:rPr lang="en-US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strong women’s rights advocate focused on equality of women’s roles in parliament.</a:t>
            </a:r>
            <a:endParaRPr sz="1100">
              <a:solidFill>
                <a:srgbClr val="2E2E2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76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a30c01ee8_0_21"/>
          <p:cNvSpPr txBox="1">
            <a:spLocks noGrp="1"/>
          </p:cNvSpPr>
          <p:nvPr>
            <p:ph type="title"/>
          </p:nvPr>
        </p:nvSpPr>
        <p:spPr>
          <a:xfrm>
            <a:off x="354000" y="965604"/>
            <a:ext cx="5393700" cy="1135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Prime Minister of Norway: </a:t>
            </a:r>
            <a:endParaRPr sz="36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Erna Solberg</a:t>
            </a:r>
            <a:endParaRPr sz="3600">
              <a:solidFill>
                <a:srgbClr val="F3F3F3"/>
              </a:solidFill>
            </a:endParaRPr>
          </a:p>
        </p:txBody>
      </p:sp>
      <p:sp>
        <p:nvSpPr>
          <p:cNvPr id="105" name="Google Shape;105;gca30c01ee8_0_2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Solberg is the second woman to be elected Norway’s prime minister.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Avoided a recession by her handling of the oil crisis during the mid-2010s.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gca30c01ee8_0_21" descr="Erna Solberg by Norsk olje og gass" title="Erna Solberg by Norsk olje og gass"/>
          <p:cNvPicPr preferRelativeResize="0"/>
          <p:nvPr/>
        </p:nvPicPr>
        <p:blipFill rotWithShape="1">
          <a:blip r:embed="rId3">
            <a:alphaModFix/>
          </a:blip>
          <a:srcRect r="27283"/>
          <a:stretch/>
        </p:blipFill>
        <p:spPr>
          <a:xfrm>
            <a:off x="600475" y="2481375"/>
            <a:ext cx="4900749" cy="353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a30c01ee8_0_16"/>
          <p:cNvSpPr txBox="1">
            <a:spLocks noGrp="1"/>
          </p:cNvSpPr>
          <p:nvPr>
            <p:ph type="title"/>
          </p:nvPr>
        </p:nvSpPr>
        <p:spPr>
          <a:xfrm>
            <a:off x="354000" y="752779"/>
            <a:ext cx="5393700" cy="1135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3F3F3"/>
                </a:solidFill>
              </a:rPr>
              <a:t>President of Switzerland: Simonetta Sommaruga </a:t>
            </a:r>
            <a:endParaRPr sz="3600">
              <a:solidFill>
                <a:srgbClr val="F3F3F3"/>
              </a:solidFill>
            </a:endParaRPr>
          </a:p>
        </p:txBody>
      </p:sp>
      <p:sp>
        <p:nvSpPr>
          <p:cNvPr id="112" name="Google Shape;112;gca30c01ee8_0_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Served as Vice President in 2014 and 2019 before becoming President first in 2015.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 member of the Social Democratic Party (SP/PS), she has been a Member of the Swiss Federal Council since 2010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" name="Google Shape;113;gca30c01ee8_0_16"/>
          <p:cNvPicPr preferRelativeResize="0"/>
          <p:nvPr/>
        </p:nvPicPr>
        <p:blipFill rotWithShape="1">
          <a:blip r:embed="rId3">
            <a:alphaModFix/>
          </a:blip>
          <a:srcRect r="14368"/>
          <a:stretch/>
        </p:blipFill>
        <p:spPr>
          <a:xfrm>
            <a:off x="420388" y="2433225"/>
            <a:ext cx="5260925" cy="34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a30c01ee8_0_417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De facto leader of Myanmar: Aung San Suu Kyi</a:t>
            </a:r>
            <a:endParaRPr sz="3600"/>
          </a:p>
        </p:txBody>
      </p:sp>
      <p:sp>
        <p:nvSpPr>
          <p:cNvPr id="119" name="Google Shape;119;gca30c01ee8_0_417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ca30c01ee8_0_417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Officially a state counsellor, she was disqualified from running for president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A 1991 Nobel Peace Prize winner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Daughter of Aung San, a national hero of independent Burma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gca30c01ee8_0_417"/>
          <p:cNvPicPr preferRelativeResize="0"/>
          <p:nvPr/>
        </p:nvPicPr>
        <p:blipFill rotWithShape="1">
          <a:blip r:embed="rId3">
            <a:alphaModFix/>
          </a:blip>
          <a:srcRect r="14922"/>
          <a:stretch/>
        </p:blipFill>
        <p:spPr>
          <a:xfrm>
            <a:off x="437488" y="2114125"/>
            <a:ext cx="5226726" cy="34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a30c01ee8_0_431"/>
          <p:cNvSpPr txBox="1">
            <a:spLocks noGrp="1"/>
          </p:cNvSpPr>
          <p:nvPr>
            <p:ph type="title"/>
          </p:nvPr>
        </p:nvSpPr>
        <p:spPr>
          <a:xfrm>
            <a:off x="354000" y="377003"/>
            <a:ext cx="5393700" cy="143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President of Taiwan: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Tsai Ing-wen</a:t>
            </a:r>
            <a:endParaRPr sz="3600"/>
          </a:p>
        </p:txBody>
      </p:sp>
      <p:sp>
        <p:nvSpPr>
          <p:cNvPr id="127" name="Google Shape;127;gca30c01ee8_0_431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ca30c01ee8_0_431"/>
          <p:cNvSpPr txBox="1">
            <a:spLocks noGrp="1"/>
          </p:cNvSpPr>
          <p:nvPr>
            <p:ph type="body" idx="2"/>
          </p:nvPr>
        </p:nvSpPr>
        <p:spPr>
          <a:xfrm>
            <a:off x="6586000" y="1229838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First woman elected to the post of head of state in Taiwan’s history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She has been in office since 2016.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Supports a sovereign Taiwan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9" name="Google Shape;129;gca30c01ee8_0_431"/>
          <p:cNvPicPr preferRelativeResize="0"/>
          <p:nvPr/>
        </p:nvPicPr>
        <p:blipFill rotWithShape="1">
          <a:blip r:embed="rId3">
            <a:alphaModFix/>
          </a:blip>
          <a:srcRect r="22263"/>
          <a:stretch/>
        </p:blipFill>
        <p:spPr>
          <a:xfrm>
            <a:off x="662963" y="2229925"/>
            <a:ext cx="4775776" cy="345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817</Words>
  <Application>Microsoft Office PowerPoint</Application>
  <PresentationFormat>Widescreen</PresentationFormat>
  <Paragraphs>110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Source Code Pro</vt:lpstr>
      <vt:lpstr>Oswald Regular</vt:lpstr>
      <vt:lpstr>Raleway</vt:lpstr>
      <vt:lpstr>Oswald</vt:lpstr>
      <vt:lpstr>Modern Writer</vt:lpstr>
      <vt:lpstr>Women’s History Month Celebration A Panel Discussion</vt:lpstr>
      <vt:lpstr>Countries Currently Led by Women</vt:lpstr>
      <vt:lpstr>Prime Minister of Bangladesh:  Sheikh Hasina Wajed</vt:lpstr>
      <vt:lpstr>Chancellor of Germany:  Angela Merkel </vt:lpstr>
      <vt:lpstr> President of Nepal:  Bidhya Devi Bhandari</vt:lpstr>
      <vt:lpstr>Prime Minister of Norway:  Erna Solberg</vt:lpstr>
      <vt:lpstr>President of Switzerland: Simonetta Sommaruga </vt:lpstr>
      <vt:lpstr>De facto leader of Myanmar: Aung San Suu Kyi</vt:lpstr>
      <vt:lpstr>President of Taiwan: Tsai Ing-wen</vt:lpstr>
      <vt:lpstr>President of Singapore: Halimah Yacob </vt:lpstr>
      <vt:lpstr>President of Estonia: Kersti Kaljulaid</vt:lpstr>
      <vt:lpstr>Prime Minister of Serbia: Ana Brnabić </vt:lpstr>
      <vt:lpstr>Prime Minister of New Zealand: Jacinda Ardern </vt:lpstr>
      <vt:lpstr> Prime Minister of Iceland: Katrín Jakobsdóttir</vt:lpstr>
      <vt:lpstr>President of Trinidad and Tobago:  Paula-Mae Weekes </vt:lpstr>
      <vt:lpstr>Prime Minister of Barbados: Mia Mottley </vt:lpstr>
      <vt:lpstr>President of Ethiopia: Sahle-Work Zewde </vt:lpstr>
      <vt:lpstr>interim President of Bolivia: Jeanine Áñez </vt:lpstr>
      <vt:lpstr>President of Georgia: Salome Zurabishvili </vt:lpstr>
      <vt:lpstr>Prime Minister of Finland: Sanna Marin </vt:lpstr>
      <vt:lpstr>President of Slovakia: Zuzana Čaputová </vt:lpstr>
      <vt:lpstr>Prime Minister of Denmark: Mette Frederiksen </vt:lpstr>
      <vt:lpstr>Prime Minister of Belgium: Sophie Wilmès </vt:lpstr>
      <vt:lpstr>Vice President of the United States: Kamala Harris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History Month Celebration A Panel Discussion</dc:title>
  <dc:creator>Toyin Fox</dc:creator>
  <cp:lastModifiedBy>Toyin Fox</cp:lastModifiedBy>
  <cp:revision>5</cp:revision>
  <dcterms:created xsi:type="dcterms:W3CDTF">2021-03-21T14:10:13Z</dcterms:created>
  <dcterms:modified xsi:type="dcterms:W3CDTF">2021-03-30T16:00:20Z</dcterms:modified>
</cp:coreProperties>
</file>