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88" r:id="rId3"/>
    <p:sldId id="289" r:id="rId4"/>
    <p:sldId id="274" r:id="rId5"/>
    <p:sldId id="276" r:id="rId6"/>
    <p:sldId id="272" r:id="rId7"/>
    <p:sldId id="277" r:id="rId8"/>
    <p:sldId id="279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00"/>
    <a:srgbClr val="FFF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63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CC8D7-E414-4359-B07D-501BD1D0F93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48D0B-4ECF-41D2-8648-AF37DEDC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9f4ba8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c9f4ba8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6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A7A0-839C-0148-8E9F-AA36BF584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2220C-9A40-DA4A-88AB-0098282C9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2D1C0-DE22-AF4C-AE42-5E7E90ED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7938-E472-714F-AC75-F9B1BE33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E444D-B792-E24C-B088-F624B0CD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4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8947-5095-3A42-8B1D-7D45677B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E0A24-CD62-484D-9FB6-24502EEBD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CECA5-7A4A-6743-BDEC-4C313D29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805F8-FDC1-394B-9A76-B581CAFA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F094E-FF8A-4344-97D1-5BEC4E6F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6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CBB86-44A8-A943-BB72-D66739D32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77869-B313-3D46-9954-06CFAB102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CDC2D-263C-5E4F-9284-0458BB1B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9AD60-07F7-BF46-BFC6-C8360744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6453-DA1F-F049-8544-540DE2D2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ca30c01ee8_0_374"/>
          <p:cNvSpPr/>
          <p:nvPr/>
        </p:nvSpPr>
        <p:spPr>
          <a:xfrm>
            <a:off x="6096000" y="233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gca30c01ee8_0_374"/>
          <p:cNvCxnSpPr/>
          <p:nvPr/>
        </p:nvCxnSpPr>
        <p:spPr>
          <a:xfrm>
            <a:off x="6706233" y="5994000"/>
            <a:ext cx="76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gca30c01ee8_0_374"/>
          <p:cNvSpPr txBox="1">
            <a:spLocks noGrp="1"/>
          </p:cNvSpPr>
          <p:nvPr>
            <p:ph type="title"/>
          </p:nvPr>
        </p:nvSpPr>
        <p:spPr>
          <a:xfrm>
            <a:off x="354000" y="1438333"/>
            <a:ext cx="5393700" cy="238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None/>
              <a:defRPr sz="6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ca30c01ee8_0_374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ca30c01ee8_0_37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ca30c01ee8_0_3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66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64A9-8959-1847-B40F-02BB2F496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869F8-23A6-7347-83E9-1791B334B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6D72-B494-374A-AA4F-02FFF2E7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54368-3CB4-2549-B95A-C04F5AE8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D1C86-6314-7549-94D0-2FE476C3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FC22-5AA7-2442-AF59-027412F2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3AF3A-75F3-EA4C-9364-03EC6BC83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60B5-916D-274D-A05F-7CC997C1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A64CB-5B6F-0A4C-8148-051A08C7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17E40-2CEB-E842-A0B0-B60AA4B3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6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DD16-4F8B-CF4C-8EB4-6A5DB47F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268F-89AB-2343-BBF5-A5695C784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2A7A6-FD20-5946-85AF-12CD08A0F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7C390-5566-FE49-9C56-14F40B52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DD926-FEF2-8447-9BF4-B3F57CDF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044F3-91AC-B548-B850-E14B9C81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1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8482-698C-B546-8D6A-04F4BDFE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8DBAE-6AB4-7749-85DC-B5CA80BCB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D7CBB-F4F1-594C-89A9-887D38121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B9638-2253-BE4C-A4A7-9936EA3FE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FA49F-9883-2F45-BA8D-2B58D57D9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2AA7B-EB99-8B47-98D9-443C18D9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86196D-81D9-AE4E-8137-8A23BAE2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BFADC-44D8-7D4B-AE70-09ACC92F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B4E4-CBE7-F54F-B77A-EAA68683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52F5C-BF9A-8344-8012-4818A733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E2832-D1BC-D44D-924A-03238E9B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C11B1-2F43-264A-A687-A47C9775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1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9802C-2DEA-C741-A6D8-956D9B0B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90FAF-F57A-C34E-8C65-DACF1707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AEEA8-AD2D-F34F-891E-E0D35D4B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4BED-1A81-274D-BB0D-57CD21B2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06C0D-FDFF-0949-AEB6-06027353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6DF62-33E8-2040-971C-9F6082D93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DCC58-0B0C-B649-A58F-AF328020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144F3-C1D6-FC4B-9A21-D280E341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3F46E-3666-F741-A2D5-494FBAAF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9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9159-74C7-B64D-B873-2FFFA416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A1868-442D-B345-8636-12C4897DE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9191B-1A86-934E-90CA-97BBF108E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2CDE3-10EE-9C4B-81ED-A1218E0E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697DA-429B-B341-96C4-0BE5F2EA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00895-F681-3E4F-9946-33035FDF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3E75B-14E7-0C44-A54B-B50BB779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58CDB-5E0E-5E4C-94E4-7E61A4EAE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1CDEF-1896-524E-A94B-8CB8ECF0B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D29-1E68-894D-B406-9D09BDAC9990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77518-C33F-7448-B29A-D80F46869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9B69D-FEB1-3B43-8901-CF4AC0000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DC95-7C5C-3946-9EB8-5BF58B3A1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DBD4D5-BE20-1F40-A777-8AF3BA6843DC}"/>
              </a:ext>
            </a:extLst>
          </p:cNvPr>
          <p:cNvSpPr/>
          <p:nvPr/>
        </p:nvSpPr>
        <p:spPr>
          <a:xfrm>
            <a:off x="0" y="0"/>
            <a:ext cx="1151733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ECD5D-C67E-D84F-BD0F-F31C885E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Copperplate" panose="02000504000000020004" pitchFamily="2" charset="77"/>
              </a:rPr>
              <a:t>Valiant Women of the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F5D1-30FE-EC40-AAB9-BDE413885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94" y="1360327"/>
            <a:ext cx="1997467" cy="6607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E300"/>
                </a:solidFill>
                <a:latin typeface="Copperplate" panose="02000504000000020004" pitchFamily="2" charset="77"/>
              </a:rPr>
              <a:t>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CD4738-0F17-354E-B3D5-3AD8508A0778}"/>
              </a:ext>
            </a:extLst>
          </p:cNvPr>
          <p:cNvSpPr/>
          <p:nvPr/>
        </p:nvSpPr>
        <p:spPr>
          <a:xfrm>
            <a:off x="11435994" y="0"/>
            <a:ext cx="756006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F62A2-B5D4-0743-AEEA-DBF0AFC26ECF}"/>
              </a:ext>
            </a:extLst>
          </p:cNvPr>
          <p:cNvSpPr/>
          <p:nvPr/>
        </p:nvSpPr>
        <p:spPr>
          <a:xfrm>
            <a:off x="10402585" y="0"/>
            <a:ext cx="1033409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E3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8DE6CE-A86E-2E41-8123-9FD16521A8C1}"/>
              </a:ext>
            </a:extLst>
          </p:cNvPr>
          <p:cNvCxnSpPr/>
          <p:nvPr/>
        </p:nvCxnSpPr>
        <p:spPr>
          <a:xfrm>
            <a:off x="688369" y="2219218"/>
            <a:ext cx="9236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2EF9121-72F0-1C4B-957E-DE710F46E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65" y="2819187"/>
            <a:ext cx="2438400" cy="3238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F1CEEB-1B0D-DF4E-A6E6-EE698B378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05"/>
          <a:stretch/>
        </p:blipFill>
        <p:spPr>
          <a:xfrm>
            <a:off x="9303733" y="5574524"/>
            <a:ext cx="848364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9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Mabel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Ping-Hua Lee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Marched in 1912 suffrage parade at 16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Advanced degree in Economics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Respected Community Member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8A2C0EC-AAB1-5C41-8E65-62FC1DA456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930" b="10520"/>
          <a:stretch/>
        </p:blipFill>
        <p:spPr>
          <a:xfrm>
            <a:off x="5183188" y="457201"/>
            <a:ext cx="6172200" cy="540385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23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Ana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Roque de Duprey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Puerto Rican suffragist 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Writer &amp; publisher of magazines &amp; newspapers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Teacher &amp; educator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A90E613-35CD-3740-9B1F-F7660059A9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930" b="10520"/>
          <a:stretch/>
        </p:blipFill>
        <p:spPr>
          <a:xfrm>
            <a:off x="5183188" y="457201"/>
            <a:ext cx="6172200" cy="540385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65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Wilhelmina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 err="1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Kekelaokalaninui</a:t>
            </a: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 Wideman </a:t>
            </a:r>
            <a:r>
              <a:rPr lang="en-US" dirty="0" err="1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Dowsett</a:t>
            </a:r>
            <a:endParaRPr lang="en-US" dirty="0">
              <a:solidFill>
                <a:srgbClr val="FFE300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latin typeface="Copperplate" panose="02000504000000020004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Hawaiian suffragist 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Founded National Women’s Equal Suffrage Association of territory of Hawai’i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Lead 500 women to flood the legislature carrying “Votes for Women” banners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925DBF5-291F-4749-BEF9-9C017E3740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930" b="10520"/>
          <a:stretch/>
        </p:blipFill>
        <p:spPr>
          <a:xfrm>
            <a:off x="5183188" y="457201"/>
            <a:ext cx="6172200" cy="540385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18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287677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Marie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Foster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Civil Rights Activist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Marched from Selma to Montgomery, 1965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Registered 8 times to vote before she was allowed to access her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“mother of Voting Rights”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6762199-21B1-8349-BD5A-89DD642EDD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-29723" t="-753" r="-26532" b="-554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26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Eleanor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Holmes Norton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Civil Rights 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Congressional Representative for District of Columbia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Registered Voters during Mississippi Freedom Summer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A9B3450-478F-024E-8112-F0CE73F923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342" t="6561" r="-342" b="40825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988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Edith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Mayo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Changed the way museums featured women’s history exhibits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Curator Emerita of Political History at the National Museum of American 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Curated </a:t>
            </a:r>
            <a:r>
              <a:rPr lang="en-US" sz="2400" b="1" i="1" dirty="0">
                <a:latin typeface="Constantia" panose="02030602050306030303" pitchFamily="18" charset="0"/>
              </a:rPr>
              <a:t>Parlor to Politics: Women and Reform in America, 1890-1925</a:t>
            </a:r>
            <a:r>
              <a:rPr lang="en-US" sz="2400" b="1" dirty="0"/>
              <a:t> 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8DA0946-AF9D-FB41-BC84-B5E4C814F7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-26947" t="908" r="-19354" b="22365"/>
          <a:stretch/>
        </p:blipFill>
        <p:spPr>
          <a:xfrm>
            <a:off x="5183188" y="1100380"/>
            <a:ext cx="6172200" cy="476067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68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Terry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 err="1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Ao</a:t>
            </a: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 </a:t>
            </a:r>
            <a:r>
              <a:rPr lang="en-US" dirty="0" err="1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Minnis</a:t>
            </a:r>
            <a:endParaRPr lang="en-US" dirty="0">
              <a:solidFill>
                <a:srgbClr val="FFE300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latin typeface="Copperplate" panose="02000504000000020004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Leading the efforts to protect Asian American Voting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Led campaign to reauthorize Voting Rights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Co-chairs Census Task Force that promotes and seeks to protects the rights of all people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6F4FC89-452E-1047-B495-7624FAFC16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0520" b="10520"/>
          <a:stretch>
            <a:fillRect/>
          </a:stretch>
        </p:blipFill>
        <p:spPr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60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Maria Teresa Kumar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Founding president of </a:t>
            </a:r>
            <a:r>
              <a:rPr lang="en-US" sz="2400" b="1" dirty="0" err="1">
                <a:latin typeface="Constantia" panose="02030602050306030303" pitchFamily="18" charset="0"/>
              </a:rPr>
              <a:t>Voto</a:t>
            </a:r>
            <a:r>
              <a:rPr lang="en-US" sz="2400" b="1" dirty="0">
                <a:latin typeface="Constantia" panose="02030602050306030303" pitchFamily="18" charset="0"/>
              </a:rPr>
              <a:t> Latino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Voting advocate for youth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Helped to registered over a quarter a million voters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4D9D30C-A526-1140-9E8F-2F1FAC1A60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-19604" t="157" r="-20562" b="11303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921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9f4ba8469_0_0"/>
          <p:cNvSpPr txBox="1">
            <a:spLocks noGrp="1"/>
          </p:cNvSpPr>
          <p:nvPr>
            <p:ph type="title"/>
          </p:nvPr>
        </p:nvSpPr>
        <p:spPr>
          <a:xfrm>
            <a:off x="0" y="-96250"/>
            <a:ext cx="6151200" cy="2274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Vice President of the United States: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Kamala Harris</a:t>
            </a:r>
            <a:endParaRPr sz="3600"/>
          </a:p>
        </p:txBody>
      </p:sp>
      <p:sp>
        <p:nvSpPr>
          <p:cNvPr id="247" name="Google Shape;247;gc9f4ba8469_0_0"/>
          <p:cNvSpPr txBox="1">
            <a:spLocks noGrp="1"/>
          </p:cNvSpPr>
          <p:nvPr>
            <p:ph type="subTitle" idx="1"/>
          </p:nvPr>
        </p:nvSpPr>
        <p:spPr>
          <a:xfrm>
            <a:off x="354000" y="38952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c9f4ba8469_0_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503954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First Black and South Asian woman Vice President elected in 2020.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➔"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Former senator and Attorney-General of California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9" name="Google Shape;249;gc9f4ba8469_0_0" descr="Man Carrying Weapon Arrested Outside US Vice-President Kamala Harris'  Official Resid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54" y="2390275"/>
            <a:ext cx="5556738" cy="3340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362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58CBA1-A989-8044-ABC4-C2B4F87217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CD4738-0F17-354E-B3D5-3AD8508A0778}"/>
              </a:ext>
            </a:extLst>
          </p:cNvPr>
          <p:cNvSpPr/>
          <p:nvPr/>
        </p:nvSpPr>
        <p:spPr>
          <a:xfrm>
            <a:off x="11435994" y="0"/>
            <a:ext cx="756006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F62A2-B5D4-0743-AEEA-DBF0AFC26ECF}"/>
              </a:ext>
            </a:extLst>
          </p:cNvPr>
          <p:cNvSpPr/>
          <p:nvPr/>
        </p:nvSpPr>
        <p:spPr>
          <a:xfrm>
            <a:off x="10402585" y="0"/>
            <a:ext cx="1033409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E3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F1CEEB-1B0D-DF4E-A6E6-EE698B378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5"/>
          <a:stretch/>
        </p:blipFill>
        <p:spPr>
          <a:xfrm>
            <a:off x="9303733" y="5574524"/>
            <a:ext cx="848364" cy="965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06D13B-2942-B440-84F6-5C78A19E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48" y="879567"/>
            <a:ext cx="3287179" cy="4365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36C662-FE41-AF45-A952-AB2CF5D9655A}"/>
              </a:ext>
            </a:extLst>
          </p:cNvPr>
          <p:cNvSpPr txBox="1"/>
          <p:nvPr/>
        </p:nvSpPr>
        <p:spPr>
          <a:xfrm>
            <a:off x="1895544" y="5569658"/>
            <a:ext cx="740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 more information &amp; downloadable resources visit the </a:t>
            </a:r>
          </a:p>
          <a:p>
            <a:pPr algn="ctr"/>
            <a:r>
              <a:rPr lang="en-US" b="1" dirty="0"/>
              <a:t>National Women’s History Alliance at  nwha1980.org</a:t>
            </a:r>
          </a:p>
        </p:txBody>
      </p:sp>
    </p:spTree>
    <p:extLst>
      <p:ext uri="{BB962C8B-B14F-4D97-AF65-F5344CB8AC3E}">
        <p14:creationId xmlns:p14="http://schemas.microsoft.com/office/powerpoint/2010/main" val="192645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DBD4D5-BE20-1F40-A777-8AF3BA6843DC}"/>
              </a:ext>
            </a:extLst>
          </p:cNvPr>
          <p:cNvSpPr/>
          <p:nvPr/>
        </p:nvSpPr>
        <p:spPr>
          <a:xfrm>
            <a:off x="-81336" y="0"/>
            <a:ext cx="1151733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CD4738-0F17-354E-B3D5-3AD8508A0778}"/>
              </a:ext>
            </a:extLst>
          </p:cNvPr>
          <p:cNvSpPr/>
          <p:nvPr/>
        </p:nvSpPr>
        <p:spPr>
          <a:xfrm>
            <a:off x="11435994" y="0"/>
            <a:ext cx="756006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F62A2-B5D4-0743-AEEA-DBF0AFC26ECF}"/>
              </a:ext>
            </a:extLst>
          </p:cNvPr>
          <p:cNvSpPr/>
          <p:nvPr/>
        </p:nvSpPr>
        <p:spPr>
          <a:xfrm>
            <a:off x="10402585" y="0"/>
            <a:ext cx="1033409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E3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EF9121-72F0-1C4B-957E-DE710F46E8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422" y="3677116"/>
            <a:ext cx="1621115" cy="215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F1CEEB-1B0D-DF4E-A6E6-EE698B378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05"/>
          <a:stretch/>
        </p:blipFill>
        <p:spPr>
          <a:xfrm>
            <a:off x="9284671" y="5923149"/>
            <a:ext cx="848364" cy="9657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25AA48-7F03-B648-9917-90DADC9626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0531" y="642351"/>
            <a:ext cx="2225839" cy="2430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07081B-393C-D74F-BF92-F7BC6F83CE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192" y="598845"/>
            <a:ext cx="3242231" cy="2430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56BB3C-6234-3148-90D9-4381B259A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088" y="3333225"/>
            <a:ext cx="3448396" cy="2430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848DC6-F540-204D-948F-9F2A39AB60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678" y="642351"/>
            <a:ext cx="2854383" cy="2430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7EEA8B-CB7D-254A-AB5B-59A52DF284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287" y="3333226"/>
            <a:ext cx="3084772" cy="258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5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DBD4D5-BE20-1F40-A777-8AF3BA6843DC}"/>
              </a:ext>
            </a:extLst>
          </p:cNvPr>
          <p:cNvSpPr/>
          <p:nvPr/>
        </p:nvSpPr>
        <p:spPr>
          <a:xfrm>
            <a:off x="0" y="0"/>
            <a:ext cx="1151733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CD4738-0F17-354E-B3D5-3AD8508A0778}"/>
              </a:ext>
            </a:extLst>
          </p:cNvPr>
          <p:cNvSpPr/>
          <p:nvPr/>
        </p:nvSpPr>
        <p:spPr>
          <a:xfrm>
            <a:off x="11435994" y="0"/>
            <a:ext cx="756006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F62A2-B5D4-0743-AEEA-DBF0AFC26ECF}"/>
              </a:ext>
            </a:extLst>
          </p:cNvPr>
          <p:cNvSpPr/>
          <p:nvPr/>
        </p:nvSpPr>
        <p:spPr>
          <a:xfrm>
            <a:off x="10402585" y="0"/>
            <a:ext cx="1033409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E3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EF9121-72F0-1C4B-957E-DE710F46E8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245" y="4456541"/>
            <a:ext cx="1539243" cy="20443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F1CEEB-1B0D-DF4E-A6E6-EE698B378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05"/>
          <a:stretch/>
        </p:blipFill>
        <p:spPr>
          <a:xfrm>
            <a:off x="9303733" y="5574524"/>
            <a:ext cx="848364" cy="965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326FA2-6AA8-4040-AC79-039FF8F7D0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886" y="2221505"/>
            <a:ext cx="3901242" cy="2985095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ECD337-EF09-2340-A4A7-4D5920A97E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75" y="580926"/>
            <a:ext cx="4205844" cy="3518463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918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DBD4D5-BE20-1F40-A777-8AF3BA6843DC}"/>
              </a:ext>
            </a:extLst>
          </p:cNvPr>
          <p:cNvSpPr/>
          <p:nvPr/>
        </p:nvSpPr>
        <p:spPr>
          <a:xfrm>
            <a:off x="0" y="0"/>
            <a:ext cx="1151733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ECD5D-C67E-D84F-BD0F-F31C885E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Copperplate" panose="02000504000000020004" pitchFamily="2" charset="77"/>
              </a:rPr>
              <a:t>Valiant Women of the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F5D1-30FE-EC40-AAB9-BDE413885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94" y="1360327"/>
            <a:ext cx="1997467" cy="6607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FFE300"/>
                </a:solidFill>
                <a:latin typeface="Copperplate" panose="02000504000000020004" pitchFamily="2" charset="77"/>
              </a:rPr>
              <a:t>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CD4738-0F17-354E-B3D5-3AD8508A0778}"/>
              </a:ext>
            </a:extLst>
          </p:cNvPr>
          <p:cNvSpPr/>
          <p:nvPr/>
        </p:nvSpPr>
        <p:spPr>
          <a:xfrm>
            <a:off x="11435994" y="0"/>
            <a:ext cx="756006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F62A2-B5D4-0743-AEEA-DBF0AFC26ECF}"/>
              </a:ext>
            </a:extLst>
          </p:cNvPr>
          <p:cNvSpPr/>
          <p:nvPr/>
        </p:nvSpPr>
        <p:spPr>
          <a:xfrm>
            <a:off x="10402585" y="0"/>
            <a:ext cx="1033409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E3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8DE6CE-A86E-2E41-8123-9FD16521A8C1}"/>
              </a:ext>
            </a:extLst>
          </p:cNvPr>
          <p:cNvCxnSpPr/>
          <p:nvPr/>
        </p:nvCxnSpPr>
        <p:spPr>
          <a:xfrm>
            <a:off x="714897" y="2039507"/>
            <a:ext cx="92364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1F1CEEB-1B0D-DF4E-A6E6-EE698B378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5"/>
          <a:stretch/>
        </p:blipFill>
        <p:spPr>
          <a:xfrm>
            <a:off x="9303733" y="5574524"/>
            <a:ext cx="848364" cy="965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D7547-C326-0D44-A99F-FA4D25F4A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7" y="2226942"/>
            <a:ext cx="9289524" cy="31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Virginia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Louisa Minor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Founded Woman Suffrage Association of Missouri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Believed 14</a:t>
            </a:r>
            <a:r>
              <a:rPr lang="en-US" sz="2400" b="1" baseline="30000" dirty="0">
                <a:latin typeface="Constantia" panose="02030602050306030303" pitchFamily="18" charset="0"/>
              </a:rPr>
              <a:t>th</a:t>
            </a:r>
            <a:r>
              <a:rPr lang="en-US" sz="2400" b="1" dirty="0">
                <a:latin typeface="Constantia" panose="02030602050306030303" pitchFamily="18" charset="0"/>
              </a:rPr>
              <a:t> amendment was the path to votes for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Took her case before the Supreme Court Minor v. </a:t>
            </a:r>
            <a:r>
              <a:rPr lang="en-US" sz="2400" b="1" dirty="0" err="1">
                <a:latin typeface="Constantia" panose="02030602050306030303" pitchFamily="18" charset="0"/>
              </a:rPr>
              <a:t>Happersett</a:t>
            </a:r>
            <a:endParaRPr lang="en-US" sz="2400" b="1" dirty="0">
              <a:latin typeface="Constantia" panose="020306020503060303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C09E3BB-9815-A644-A5B3-18DCBFDF97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930" b="10520"/>
          <a:stretch/>
        </p:blipFill>
        <p:spPr>
          <a:xfrm>
            <a:off x="5162092" y="540437"/>
            <a:ext cx="6172200" cy="540385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35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Anna 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Howard Shaw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FF3140A-7F8F-E24A-884C-7B3C7F3458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900" b="9112"/>
          <a:stretch/>
        </p:blipFill>
        <p:spPr>
          <a:xfrm>
            <a:off x="5097866" y="457199"/>
            <a:ext cx="6081516" cy="5411787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Famous Orator</a:t>
            </a:r>
          </a:p>
          <a:p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Close friend of Susan B. Anthony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President of National Woman Suffrage Association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Distinguished Service Medal for WWI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1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Carrie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Chapman Catt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President of the National Suffrage Association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”Winning Plan” coordinated suffrage campaign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Started League of Women Voters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20E2725-2DB7-134A-9787-CB3FAC1DF1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930" b="10520"/>
          <a:stretch/>
        </p:blipFill>
        <p:spPr>
          <a:xfrm>
            <a:off x="5183188" y="457201"/>
            <a:ext cx="6172200" cy="540385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17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Elizabeth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Piper Ensley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Organized  suffragists in Colorado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Correspondent for “Women’s Era”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Founded Federation of Colored Women’s Club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C1F032C-C406-2E47-8A1D-118DA7F484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930" b="10520"/>
          <a:stretch/>
        </p:blipFill>
        <p:spPr>
          <a:xfrm>
            <a:off x="5183188" y="457201"/>
            <a:ext cx="6172200" cy="540385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78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ABB61D-0A9A-6642-B955-EE8060182F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2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F8146-9014-B94A-B3B2-81D70620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6102"/>
          </a:xfrm>
          <a:blipFill dpi="0" rotWithShape="1">
            <a:blip r:embed="rId2">
              <a:alphaModFix amt="96000"/>
            </a:blip>
            <a:srcRect/>
            <a:tile tx="0" ty="0" sx="100000" sy="100000" flip="none" algn="tl"/>
          </a:blipFill>
          <a:effectLst/>
        </p:spPr>
        <p:txBody>
          <a:bodyPr anchor="ctr"/>
          <a:lstStyle/>
          <a:p>
            <a:pPr algn="ctr"/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Lucy</a:t>
            </a:r>
            <a:b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dirty="0">
                <a:solidFill>
                  <a:srgbClr val="FFE300"/>
                </a:solidFill>
                <a:effectLst>
                  <a:outerShdw blurRad="50800" dist="50800" dir="5400000" algn="ctr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Copperplate" panose="02000504000000020004" pitchFamily="2" charset="77"/>
              </a:rPr>
              <a:t>Burns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E966-DF40-894D-BDB0-3B6046E8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7" y="5944287"/>
            <a:ext cx="631276" cy="838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3FFD07-7552-854C-87B3-4B7483032AFD}"/>
              </a:ext>
            </a:extLst>
          </p:cNvPr>
          <p:cNvSpPr/>
          <p:nvPr/>
        </p:nvSpPr>
        <p:spPr>
          <a:xfrm>
            <a:off x="11905176" y="0"/>
            <a:ext cx="180814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30302-4A9B-4E49-BEE5-A97E5E64F0CE}"/>
              </a:ext>
            </a:extLst>
          </p:cNvPr>
          <p:cNvSpPr/>
          <p:nvPr/>
        </p:nvSpPr>
        <p:spPr>
          <a:xfrm>
            <a:off x="11724362" y="0"/>
            <a:ext cx="180814" cy="6858000"/>
          </a:xfrm>
          <a:prstGeom prst="rect">
            <a:avLst/>
          </a:prstGeom>
          <a:solidFill>
            <a:srgbClr val="FF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14EAC-A93D-384C-8F36-29EED40D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3932237" cy="3811588"/>
          </a:xfrm>
          <a:gradFill>
            <a:gsLst>
              <a:gs pos="0">
                <a:srgbClr val="FFE300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Silent Sentinel arrested for picketing White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Cherished suffrage leader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nstantia" panose="02030602050306030303" pitchFamily="18" charset="0"/>
              </a:rPr>
              <a:t>Co-founded National Woman’s Party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5903A34-D9E1-8143-B65B-1F9AA87EB7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1930" b="10520"/>
          <a:stretch/>
        </p:blipFill>
        <p:spPr>
          <a:xfrm>
            <a:off x="5183188" y="457201"/>
            <a:ext cx="6172200" cy="540385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46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9603</TotalTime>
  <Words>381</Words>
  <Application>Microsoft Office PowerPoint</Application>
  <PresentationFormat>Widescreen</PresentationFormat>
  <Paragraphs>104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Copperplate</vt:lpstr>
      <vt:lpstr>Raleway</vt:lpstr>
      <vt:lpstr>Office Theme</vt:lpstr>
      <vt:lpstr>Valiant Women of the Vote</vt:lpstr>
      <vt:lpstr>PowerPoint Presentation</vt:lpstr>
      <vt:lpstr>PowerPoint Presentation</vt:lpstr>
      <vt:lpstr>Valiant Women of the Vote</vt:lpstr>
      <vt:lpstr>Virginia Louisa Minor</vt:lpstr>
      <vt:lpstr>Anna  Howard Shaw</vt:lpstr>
      <vt:lpstr>Carrie Chapman Catt</vt:lpstr>
      <vt:lpstr>Elizabeth Piper Ensley</vt:lpstr>
      <vt:lpstr>Lucy Burns</vt:lpstr>
      <vt:lpstr>Mabel Ping-Hua Lee</vt:lpstr>
      <vt:lpstr>Ana Roque de Duprey</vt:lpstr>
      <vt:lpstr>Wilhelmina Kekelaokalaninui Wideman Dowsett</vt:lpstr>
      <vt:lpstr>Marie Foster</vt:lpstr>
      <vt:lpstr>Eleanor Holmes Norton</vt:lpstr>
      <vt:lpstr>Edith Mayo</vt:lpstr>
      <vt:lpstr>Terry Ao Minnis</vt:lpstr>
      <vt:lpstr>Maria Teresa Kumar</vt:lpstr>
      <vt:lpstr>Vice President of the United States: Kamala Harris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Toyin Fox</cp:lastModifiedBy>
  <cp:revision>19</cp:revision>
  <dcterms:created xsi:type="dcterms:W3CDTF">2020-01-28T00:15:18Z</dcterms:created>
  <dcterms:modified xsi:type="dcterms:W3CDTF">2021-03-30T15:57:45Z</dcterms:modified>
</cp:coreProperties>
</file>